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13" r:id="rId2"/>
    <p:sldId id="419" r:id="rId3"/>
    <p:sldId id="307" r:id="rId4"/>
    <p:sldId id="387" r:id="rId5"/>
    <p:sldId id="262" r:id="rId6"/>
    <p:sldId id="388" r:id="rId7"/>
    <p:sldId id="389" r:id="rId8"/>
    <p:sldId id="390" r:id="rId9"/>
    <p:sldId id="267" r:id="rId10"/>
    <p:sldId id="272" r:id="rId11"/>
    <p:sldId id="392" r:id="rId12"/>
    <p:sldId id="393" r:id="rId13"/>
    <p:sldId id="275" r:id="rId14"/>
    <p:sldId id="394" r:id="rId15"/>
    <p:sldId id="271" r:id="rId16"/>
    <p:sldId id="420" r:id="rId17"/>
    <p:sldId id="401" r:id="rId18"/>
    <p:sldId id="279" r:id="rId19"/>
    <p:sldId id="281" r:id="rId20"/>
    <p:sldId id="282" r:id="rId21"/>
    <p:sldId id="397" r:id="rId22"/>
    <p:sldId id="391" r:id="rId23"/>
    <p:sldId id="266" r:id="rId24"/>
    <p:sldId id="269" r:id="rId25"/>
    <p:sldId id="411" r:id="rId26"/>
    <p:sldId id="423" r:id="rId27"/>
    <p:sldId id="422" r:id="rId28"/>
    <p:sldId id="402" r:id="rId29"/>
    <p:sldId id="283" r:id="rId30"/>
    <p:sldId id="284" r:id="rId31"/>
    <p:sldId id="285" r:id="rId32"/>
    <p:sldId id="286" r:id="rId33"/>
    <p:sldId id="403" r:id="rId34"/>
    <p:sldId id="288" r:id="rId35"/>
    <p:sldId id="396" r:id="rId36"/>
    <p:sldId id="415" r:id="rId37"/>
    <p:sldId id="414" r:id="rId38"/>
    <p:sldId id="416" r:id="rId39"/>
    <p:sldId id="417" r:id="rId40"/>
    <p:sldId id="424" r:id="rId41"/>
    <p:sldId id="412" r:id="rId42"/>
    <p:sldId id="289" r:id="rId43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91B63F74-D338-827F-561F-CDEB1673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4654259-6920-9491-CDA2-D2E29DF5E2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2FEA76-3920-483C-9DA0-C2253AFBBC1E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C3C026C6-9895-DF43-F121-2A70BE52E0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289A72C0-646E-DD74-2ADA-B672A79DA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C274ED-EBD8-F324-9EF0-B27C67CBE4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C45ADCD-9F20-6FE1-09D5-117280770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A04FB6-1863-450B-8655-00AAE6FE7C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112;p6:notes">
            <a:extLst>
              <a:ext uri="{FF2B5EF4-FFF2-40B4-BE49-F238E27FC236}">
                <a16:creationId xmlns:a16="http://schemas.microsoft.com/office/drawing/2014/main" id="{CDB21636-8FFC-2D3E-4FEB-068DE9986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7171" name="Google Shape;113;p6:notes">
            <a:extLst>
              <a:ext uri="{FF2B5EF4-FFF2-40B4-BE49-F238E27FC236}">
                <a16:creationId xmlns:a16="http://schemas.microsoft.com/office/drawing/2014/main" id="{6B799BF8-7A25-C505-A532-7A7DF30C107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88;p20:notes">
            <a:extLst>
              <a:ext uri="{FF2B5EF4-FFF2-40B4-BE49-F238E27FC236}">
                <a16:creationId xmlns:a16="http://schemas.microsoft.com/office/drawing/2014/main" id="{ECED21B2-EF50-CD43-1358-73D2DCB30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9699" name="Google Shape;189;p20:notes">
            <a:extLst>
              <a:ext uri="{FF2B5EF4-FFF2-40B4-BE49-F238E27FC236}">
                <a16:creationId xmlns:a16="http://schemas.microsoft.com/office/drawing/2014/main" id="{E5196AA8-2451-7ED9-359D-6CC5F0B64AA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93;p21:notes">
            <a:extLst>
              <a:ext uri="{FF2B5EF4-FFF2-40B4-BE49-F238E27FC236}">
                <a16:creationId xmlns:a16="http://schemas.microsoft.com/office/drawing/2014/main" id="{F7FA4655-261E-8A5A-5F10-8B734B412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1747" name="Google Shape;194;p21:notes">
            <a:extLst>
              <a:ext uri="{FF2B5EF4-FFF2-40B4-BE49-F238E27FC236}">
                <a16:creationId xmlns:a16="http://schemas.microsoft.com/office/drawing/2014/main" id="{F70CB82B-4D5A-5A0B-BE14-21D60B56739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67;p16:notes">
            <a:extLst>
              <a:ext uri="{FF2B5EF4-FFF2-40B4-BE49-F238E27FC236}">
                <a16:creationId xmlns:a16="http://schemas.microsoft.com/office/drawing/2014/main" id="{B58B5A98-1D0B-4363-1A61-C329ADF05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9459" name="Google Shape;168;p16:notes">
            <a:extLst>
              <a:ext uri="{FF2B5EF4-FFF2-40B4-BE49-F238E27FC236}">
                <a16:creationId xmlns:a16="http://schemas.microsoft.com/office/drawing/2014/main" id="{E418F531-7FD9-91F3-0A42-7A21F7F51E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28;p27:notes">
            <a:extLst>
              <a:ext uri="{FF2B5EF4-FFF2-40B4-BE49-F238E27FC236}">
                <a16:creationId xmlns:a16="http://schemas.microsoft.com/office/drawing/2014/main" id="{76026879-F486-94ED-A2A3-3C7CB1A92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1" name="Google Shape;229;p27:notes">
            <a:extLst>
              <a:ext uri="{FF2B5EF4-FFF2-40B4-BE49-F238E27FC236}">
                <a16:creationId xmlns:a16="http://schemas.microsoft.com/office/drawing/2014/main" id="{903BD43F-21A5-F10A-A3C9-1C38A14AAD6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887178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67;p16:notes">
            <a:extLst>
              <a:ext uri="{FF2B5EF4-FFF2-40B4-BE49-F238E27FC236}">
                <a16:creationId xmlns:a16="http://schemas.microsoft.com/office/drawing/2014/main" id="{38075572-089E-0680-FDAF-3D93EA053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1507" name="Google Shape;168;p16:notes">
            <a:extLst>
              <a:ext uri="{FF2B5EF4-FFF2-40B4-BE49-F238E27FC236}">
                <a16:creationId xmlns:a16="http://schemas.microsoft.com/office/drawing/2014/main" id="{5B023B36-F5C1-3AFA-6794-D671F1F98A2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906630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208;p24:notes">
            <a:extLst>
              <a:ext uri="{FF2B5EF4-FFF2-40B4-BE49-F238E27FC236}">
                <a16:creationId xmlns:a16="http://schemas.microsoft.com/office/drawing/2014/main" id="{B2ED6A38-8E5B-89C5-30B3-2DE5960F5BC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Google Shape;209;p24:notes">
            <a:extLst>
              <a:ext uri="{FF2B5EF4-FFF2-40B4-BE49-F238E27FC236}">
                <a16:creationId xmlns:a16="http://schemas.microsoft.com/office/drawing/2014/main" id="{C49E7286-72AF-37B5-A7A0-40A49B4DD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3796" name="Google Shape;210;p24:notes">
            <a:extLst>
              <a:ext uri="{FF2B5EF4-FFF2-40B4-BE49-F238E27FC236}">
                <a16:creationId xmlns:a16="http://schemas.microsoft.com/office/drawing/2014/main" id="{BA676219-F613-3D2B-DE0B-5F39842F4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4EE095-4043-4A0B-82D9-03361E12DB7D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219;p26:notes">
            <a:extLst>
              <a:ext uri="{FF2B5EF4-FFF2-40B4-BE49-F238E27FC236}">
                <a16:creationId xmlns:a16="http://schemas.microsoft.com/office/drawing/2014/main" id="{BC417E3C-58EA-55CF-42C2-27604DA96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5843" name="Google Shape;220;p26:notes">
            <a:extLst>
              <a:ext uri="{FF2B5EF4-FFF2-40B4-BE49-F238E27FC236}">
                <a16:creationId xmlns:a16="http://schemas.microsoft.com/office/drawing/2014/main" id="{BC019C2A-2D1F-5DE1-E65E-0B09C846B95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28;p27:notes">
            <a:extLst>
              <a:ext uri="{FF2B5EF4-FFF2-40B4-BE49-F238E27FC236}">
                <a16:creationId xmlns:a16="http://schemas.microsoft.com/office/drawing/2014/main" id="{76026879-F486-94ED-A2A3-3C7CB1A92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1" name="Google Shape;229;p27:notes">
            <a:extLst>
              <a:ext uri="{FF2B5EF4-FFF2-40B4-BE49-F238E27FC236}">
                <a16:creationId xmlns:a16="http://schemas.microsoft.com/office/drawing/2014/main" id="{903BD43F-21A5-F10A-A3C9-1C38A14AAD6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162;p15:notes">
            <a:extLst>
              <a:ext uri="{FF2B5EF4-FFF2-40B4-BE49-F238E27FC236}">
                <a16:creationId xmlns:a16="http://schemas.microsoft.com/office/drawing/2014/main" id="{17C898C1-1B7E-EB2F-AA93-30A8449F7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3011" name="Google Shape;163;p15:notes">
            <a:extLst>
              <a:ext uri="{FF2B5EF4-FFF2-40B4-BE49-F238E27FC236}">
                <a16:creationId xmlns:a16="http://schemas.microsoft.com/office/drawing/2014/main" id="{FECB7F79-A441-633B-35F1-F965C9E0071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41;p11:notes">
            <a:extLst>
              <a:ext uri="{FF2B5EF4-FFF2-40B4-BE49-F238E27FC236}">
                <a16:creationId xmlns:a16="http://schemas.microsoft.com/office/drawing/2014/main" id="{6E15FC05-F26D-CD27-8F7B-83A321FCF5C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Google Shape;142;p11:notes">
            <a:extLst>
              <a:ext uri="{FF2B5EF4-FFF2-40B4-BE49-F238E27FC236}">
                <a16:creationId xmlns:a16="http://schemas.microsoft.com/office/drawing/2014/main" id="{B76AB9BC-35D1-6C27-E578-BCFA2F7D6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5060" name="Google Shape;143;p11:notes">
            <a:extLst>
              <a:ext uri="{FF2B5EF4-FFF2-40B4-BE49-F238E27FC236}">
                <a16:creationId xmlns:a16="http://schemas.microsoft.com/office/drawing/2014/main" id="{78FF48AB-2DF4-D8C9-D0C9-28DDED2321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DEF8F6-3D50-44D7-B8B7-2EE4E4298B22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118;p7:notes">
            <a:extLst>
              <a:ext uri="{FF2B5EF4-FFF2-40B4-BE49-F238E27FC236}">
                <a16:creationId xmlns:a16="http://schemas.microsoft.com/office/drawing/2014/main" id="{C7C5B977-E114-CC8F-8CEC-FCF70B9F6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9219" name="Google Shape;119;p7:notes">
            <a:extLst>
              <a:ext uri="{FF2B5EF4-FFF2-40B4-BE49-F238E27FC236}">
                <a16:creationId xmlns:a16="http://schemas.microsoft.com/office/drawing/2014/main" id="{0AF7284B-65FC-DDD0-50D5-8AD5E6FF1A5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157;p14:notes">
            <a:extLst>
              <a:ext uri="{FF2B5EF4-FFF2-40B4-BE49-F238E27FC236}">
                <a16:creationId xmlns:a16="http://schemas.microsoft.com/office/drawing/2014/main" id="{F68BC5F6-1700-89EB-E44C-0125523BB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7107" name="Google Shape;158;p14:notes">
            <a:extLst>
              <a:ext uri="{FF2B5EF4-FFF2-40B4-BE49-F238E27FC236}">
                <a16:creationId xmlns:a16="http://schemas.microsoft.com/office/drawing/2014/main" id="{D3475DC2-605F-D464-64E1-ABD960AD3F2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233;p28:notes">
            <a:extLst>
              <a:ext uri="{FF2B5EF4-FFF2-40B4-BE49-F238E27FC236}">
                <a16:creationId xmlns:a16="http://schemas.microsoft.com/office/drawing/2014/main" id="{39BEBD49-E33A-AE82-5AB3-9A8F0FBE9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9939" name="Google Shape;234;p28:notes">
            <a:extLst>
              <a:ext uri="{FF2B5EF4-FFF2-40B4-BE49-F238E27FC236}">
                <a16:creationId xmlns:a16="http://schemas.microsoft.com/office/drawing/2014/main" id="{87EF109F-B969-3B9A-8EF8-518870F2349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080043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239;p29:notes">
            <a:extLst>
              <a:ext uri="{FF2B5EF4-FFF2-40B4-BE49-F238E27FC236}">
                <a16:creationId xmlns:a16="http://schemas.microsoft.com/office/drawing/2014/main" id="{144AEF56-ECDB-B8B2-33A3-A1C903F48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3251" name="Google Shape;240;p29:notes">
            <a:extLst>
              <a:ext uri="{FF2B5EF4-FFF2-40B4-BE49-F238E27FC236}">
                <a16:creationId xmlns:a16="http://schemas.microsoft.com/office/drawing/2014/main" id="{07C6C8C3-2671-A969-907F-50AAF7455E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79677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228;p27:notes">
            <a:extLst>
              <a:ext uri="{FF2B5EF4-FFF2-40B4-BE49-F238E27FC236}">
                <a16:creationId xmlns:a16="http://schemas.microsoft.com/office/drawing/2014/main" id="{76026879-F486-94ED-A2A3-3C7CB1A92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37891" name="Google Shape;229;p27:notes">
            <a:extLst>
              <a:ext uri="{FF2B5EF4-FFF2-40B4-BE49-F238E27FC236}">
                <a16:creationId xmlns:a16="http://schemas.microsoft.com/office/drawing/2014/main" id="{903BD43F-21A5-F10A-A3C9-1C38A14AAD6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938829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233;p28:notes">
            <a:extLst>
              <a:ext uri="{FF2B5EF4-FFF2-40B4-BE49-F238E27FC236}">
                <a16:creationId xmlns:a16="http://schemas.microsoft.com/office/drawing/2014/main" id="{784CA66B-0720-F65A-72DA-E5C740105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9155" name="Google Shape;234;p28:notes">
            <a:extLst>
              <a:ext uri="{FF2B5EF4-FFF2-40B4-BE49-F238E27FC236}">
                <a16:creationId xmlns:a16="http://schemas.microsoft.com/office/drawing/2014/main" id="{9F6FE1F3-BDF1-F42F-E10D-63549076B47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233;p28:notes">
            <a:extLst>
              <a:ext uri="{FF2B5EF4-FFF2-40B4-BE49-F238E27FC236}">
                <a16:creationId xmlns:a16="http://schemas.microsoft.com/office/drawing/2014/main" id="{CC68811A-D184-1B4F-4527-2FA360741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1203" name="Google Shape;234;p28:notes">
            <a:extLst>
              <a:ext uri="{FF2B5EF4-FFF2-40B4-BE49-F238E27FC236}">
                <a16:creationId xmlns:a16="http://schemas.microsoft.com/office/drawing/2014/main" id="{EB53D441-1AEF-BDAA-B56E-CA1CDED6903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Google Shape;239;p29:notes">
            <a:extLst>
              <a:ext uri="{FF2B5EF4-FFF2-40B4-BE49-F238E27FC236}">
                <a16:creationId xmlns:a16="http://schemas.microsoft.com/office/drawing/2014/main" id="{144AEF56-ECDB-B8B2-33A3-A1C903F48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3251" name="Google Shape;240;p29:notes">
            <a:extLst>
              <a:ext uri="{FF2B5EF4-FFF2-40B4-BE49-F238E27FC236}">
                <a16:creationId xmlns:a16="http://schemas.microsoft.com/office/drawing/2014/main" id="{07C6C8C3-2671-A969-907F-50AAF7455E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Google Shape;244;p30:notes">
            <a:extLst>
              <a:ext uri="{FF2B5EF4-FFF2-40B4-BE49-F238E27FC236}">
                <a16:creationId xmlns:a16="http://schemas.microsoft.com/office/drawing/2014/main" id="{5E53FBD7-2DDE-D193-D266-A0EE50F87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5299" name="Google Shape;245;p30:notes">
            <a:extLst>
              <a:ext uri="{FF2B5EF4-FFF2-40B4-BE49-F238E27FC236}">
                <a16:creationId xmlns:a16="http://schemas.microsoft.com/office/drawing/2014/main" id="{A0428A3F-98E6-C2DB-D11A-4525CE523B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251;p31:notes">
            <a:extLst>
              <a:ext uri="{FF2B5EF4-FFF2-40B4-BE49-F238E27FC236}">
                <a16:creationId xmlns:a16="http://schemas.microsoft.com/office/drawing/2014/main" id="{C7BEC6DF-987B-FE6E-FEDA-C2120ABF9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7347" name="Google Shape;252;p31:notes">
            <a:extLst>
              <a:ext uri="{FF2B5EF4-FFF2-40B4-BE49-F238E27FC236}">
                <a16:creationId xmlns:a16="http://schemas.microsoft.com/office/drawing/2014/main" id="{AE4D4EFB-0936-5B9C-BCAF-5171F7B0F31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251;p31:notes">
            <a:extLst>
              <a:ext uri="{FF2B5EF4-FFF2-40B4-BE49-F238E27FC236}">
                <a16:creationId xmlns:a16="http://schemas.microsoft.com/office/drawing/2014/main" id="{D89D65C1-199F-04DE-2178-4A9D1EFA5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59395" name="Google Shape;252;p31:notes">
            <a:extLst>
              <a:ext uri="{FF2B5EF4-FFF2-40B4-BE49-F238E27FC236}">
                <a16:creationId xmlns:a16="http://schemas.microsoft.com/office/drawing/2014/main" id="{307C0D5E-FFD1-FA25-25BB-A84C1C3DEF6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24;p8:notes">
            <a:extLst>
              <a:ext uri="{FF2B5EF4-FFF2-40B4-BE49-F238E27FC236}">
                <a16:creationId xmlns:a16="http://schemas.microsoft.com/office/drawing/2014/main" id="{65ED703E-2347-7603-5A27-3909F2A81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67" name="Google Shape;125;p8:notes">
            <a:extLst>
              <a:ext uri="{FF2B5EF4-FFF2-40B4-BE49-F238E27FC236}">
                <a16:creationId xmlns:a16="http://schemas.microsoft.com/office/drawing/2014/main" id="{C2B55D93-09EA-93AB-713E-D580FEC3D87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264;p33:notes">
            <a:extLst>
              <a:ext uri="{FF2B5EF4-FFF2-40B4-BE49-F238E27FC236}">
                <a16:creationId xmlns:a16="http://schemas.microsoft.com/office/drawing/2014/main" id="{777857B2-E972-6AE3-58D8-16B4D0030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1443" name="Google Shape;265;p33:notes">
            <a:extLst>
              <a:ext uri="{FF2B5EF4-FFF2-40B4-BE49-F238E27FC236}">
                <a16:creationId xmlns:a16="http://schemas.microsoft.com/office/drawing/2014/main" id="{299C0F43-3632-D0F4-DCC3-ED142A94E22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269;p34:notes">
            <a:extLst>
              <a:ext uri="{FF2B5EF4-FFF2-40B4-BE49-F238E27FC236}">
                <a16:creationId xmlns:a16="http://schemas.microsoft.com/office/drawing/2014/main" id="{32309CE5-3C95-CEAB-7D37-FED57DE21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3491" name="Google Shape;270;p34:notes">
            <a:extLst>
              <a:ext uri="{FF2B5EF4-FFF2-40B4-BE49-F238E27FC236}">
                <a16:creationId xmlns:a16="http://schemas.microsoft.com/office/drawing/2014/main" id="{E71D0A58-1842-9DF9-0B81-F4511C1BBA4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>
            <a:extLst>
              <a:ext uri="{FF2B5EF4-FFF2-40B4-BE49-F238E27FC236}">
                <a16:creationId xmlns:a16="http://schemas.microsoft.com/office/drawing/2014/main" id="{2A21829E-B281-EBBD-A587-0EA30F79E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B22EEB80-DB90-4B47-BB10-454E247D0782}" type="slidenum">
              <a:rPr lang="pt-BR" altLang="pt-BR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41</a:t>
            </a:fld>
            <a:endParaRPr lang="pt-BR" altLang="pt-BR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1C51E88A-D41E-0C47-4ACD-7710F9629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6788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A9C50E56-7E9D-0A94-EFE1-AEA2CCE10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17488" y="801688"/>
            <a:ext cx="7126287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>
            <a:extLst>
              <a:ext uri="{FF2B5EF4-FFF2-40B4-BE49-F238E27FC236}">
                <a16:creationId xmlns:a16="http://schemas.microsoft.com/office/drawing/2014/main" id="{E6FCE3C6-AB4D-95E1-3AB4-2377A00FF3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7216EC9A-137B-41F2-A1C3-1869062B8173}" type="slidenum">
              <a:rPr lang="pt-BR" altLang="pt-BR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42</a:t>
            </a:fld>
            <a:endParaRPr lang="pt-BR" altLang="pt-BR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409D1DFE-71A5-39E5-4666-DB3F1ED4D4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3088" y="1336675"/>
            <a:ext cx="6413500" cy="3608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58EED718-DEA1-EAB1-8BAE-920485B9C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Espaço Reservado para Anotações 1">
            <a:extLst>
              <a:ext uri="{FF2B5EF4-FFF2-40B4-BE49-F238E27FC236}">
                <a16:creationId xmlns:a16="http://schemas.microsoft.com/office/drawing/2014/main" id="{BAFF39DB-9AB1-5C7F-A397-1CF52FBC5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30;p9:notes">
            <a:extLst>
              <a:ext uri="{FF2B5EF4-FFF2-40B4-BE49-F238E27FC236}">
                <a16:creationId xmlns:a16="http://schemas.microsoft.com/office/drawing/2014/main" id="{2735C816-C689-36D7-E2D8-0163A9A5E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3315" name="Google Shape;131;p9:notes">
            <a:extLst>
              <a:ext uri="{FF2B5EF4-FFF2-40B4-BE49-F238E27FC236}">
                <a16:creationId xmlns:a16="http://schemas.microsoft.com/office/drawing/2014/main" id="{CF58B017-CD9F-0E8E-12C4-A31415A9112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36;p10:notes">
            <a:extLst>
              <a:ext uri="{FF2B5EF4-FFF2-40B4-BE49-F238E27FC236}">
                <a16:creationId xmlns:a16="http://schemas.microsoft.com/office/drawing/2014/main" id="{F841B12B-1A90-33D1-8C2A-5174E7AD0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5363" name="Google Shape;137;p10:notes">
            <a:extLst>
              <a:ext uri="{FF2B5EF4-FFF2-40B4-BE49-F238E27FC236}">
                <a16:creationId xmlns:a16="http://schemas.microsoft.com/office/drawing/2014/main" id="{21CA0D27-021C-45D3-8AC7-19FA4467E5E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47;p12:notes">
            <a:extLst>
              <a:ext uri="{FF2B5EF4-FFF2-40B4-BE49-F238E27FC236}">
                <a16:creationId xmlns:a16="http://schemas.microsoft.com/office/drawing/2014/main" id="{D92A9FDA-E67C-E5D9-1AD6-407FD69EC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7411" name="Google Shape;148;p12:notes">
            <a:extLst>
              <a:ext uri="{FF2B5EF4-FFF2-40B4-BE49-F238E27FC236}">
                <a16:creationId xmlns:a16="http://schemas.microsoft.com/office/drawing/2014/main" id="{D21B26AB-ECE6-FBAA-AE63-7C6D0354239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173;p17:notes">
            <a:extLst>
              <a:ext uri="{FF2B5EF4-FFF2-40B4-BE49-F238E27FC236}">
                <a16:creationId xmlns:a16="http://schemas.microsoft.com/office/drawing/2014/main" id="{64710D3E-58C0-D09F-3C84-4056BE5052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3555" name="Google Shape;174;p17:notes">
            <a:extLst>
              <a:ext uri="{FF2B5EF4-FFF2-40B4-BE49-F238E27FC236}">
                <a16:creationId xmlns:a16="http://schemas.microsoft.com/office/drawing/2014/main" id="{A5ECAA76-954E-2888-0968-B17B590D532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178;p18:notes">
            <a:extLst>
              <a:ext uri="{FF2B5EF4-FFF2-40B4-BE49-F238E27FC236}">
                <a16:creationId xmlns:a16="http://schemas.microsoft.com/office/drawing/2014/main" id="{4416A65E-10EC-B5E3-55EE-F13985D39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5603" name="Google Shape;179;p18:notes">
            <a:extLst>
              <a:ext uri="{FF2B5EF4-FFF2-40B4-BE49-F238E27FC236}">
                <a16:creationId xmlns:a16="http://schemas.microsoft.com/office/drawing/2014/main" id="{C4A71D85-74AF-E50B-6E6A-2CF58D79AC5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183;p19:notes">
            <a:extLst>
              <a:ext uri="{FF2B5EF4-FFF2-40B4-BE49-F238E27FC236}">
                <a16:creationId xmlns:a16="http://schemas.microsoft.com/office/drawing/2014/main" id="{C4847FD5-714B-97D8-98E1-5243DD675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7651" name="Google Shape;184;p19:notes">
            <a:extLst>
              <a:ext uri="{FF2B5EF4-FFF2-40B4-BE49-F238E27FC236}">
                <a16:creationId xmlns:a16="http://schemas.microsoft.com/office/drawing/2014/main" id="{1DD7480F-D156-F216-3128-EB392A32452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041115087 h 120000"/>
              <a:gd name="T6" fmla="*/ 0 w 120000"/>
              <a:gd name="T7" fmla="*/ 204111508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022533-2B28-37DA-0EC9-A776F000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9FFA-3FDD-4A46-BCB2-37D82567A8C7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75A81D-2568-ECD3-FBA9-4DAAC767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0F45B5-0383-C3C8-3F9D-DBA4F314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A57B-8928-4A0E-B2BE-664240DF8A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57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18E1F9-C365-1F9B-B548-2F30CA6D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12B23-484D-4A97-82BA-265D9AC51847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7C14B-F911-F0C2-A8E6-63E22B55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C09F0B-6E89-588A-EC3F-977CE6C0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C463E-AFB8-444E-886D-73BE0F70B8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11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D33201-43FA-DE34-4769-0C2F1248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1D02-C865-4391-BE5F-95E3BBBD2D1B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1DD848-F105-4AA8-47A5-0F27D6DD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0D8015-F83C-92C7-C9D0-F954BE36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9BC4C-D3C6-4B11-9B02-0FAECD4191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30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3B2E78-3743-7B1B-EE76-43ABA8FF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6569-6247-41F3-862F-9B08B9052E94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D83C6B-99BF-B086-201D-E7A10E01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D4CFA4-D82E-561D-9DD5-D4B2E273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1168-0BD9-4CFA-B060-2FD65BB73B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54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0A9AB6-9A9C-27D4-DC65-EEF7B17D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9DF9F-E201-45E0-8C34-8600F96D028C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73091A-ECE4-C334-0717-D1C55FA2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4D2B4-55CD-5C83-589B-5652072D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62A0-732A-4C21-9458-2B19362B7A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74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B871040-CAFA-E7FF-E5CE-E31E4615D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04EC-FA90-43B2-9460-DF9081BB3DA8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18A38B8-67CA-00DC-571A-BD94F922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C471379F-AFCC-7B44-9906-CB6EE541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1B729-18E9-4ECD-9DBF-5C785782F2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23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39308DBE-F188-3682-1692-397446D29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0540A-2FC2-4197-BE95-74AED604A383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5DF6215D-BAC0-943D-B1AD-79C9E7DA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BB71C68-E051-51A1-40CA-2E7FBC5A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5DB4F-EEF4-4E60-AAE8-C67871A34B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78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3AF3EF16-1CBE-E7F7-3B9D-B1F130F6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9B6B0-6407-45BD-A3C8-D4EAB20D3822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2318134D-D41F-83C5-0CE2-D54A2543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1FB78EAF-4A60-7CD6-2992-ACB63C51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6A6C-065D-4EA0-B6DC-E833756ADA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05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2249CD49-AA30-865D-6A21-6D3A9EE6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369D6-2EE9-45F4-92F0-55E5C0039091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22FA004-14B1-9032-9E19-D1DE47E0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40B247B2-5182-97D1-8134-1A8C1CB6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DFB3D-E0EE-4207-AF08-04A331727A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752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4C05A93-8BFE-0973-246E-54CD4213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CEEEE-5F74-4AF3-876C-90D7ED679FD7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2559921-583B-FDB9-B914-BD67B224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B61DA1B-6ECA-CAA7-3D90-BB1DB072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632A6-3576-4B87-894E-856A32E38A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6B58DAA-6A74-44DB-6D5E-8ACD4322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B0C1A-35C9-4591-A881-53F122CD7ADF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2025200-33EF-CFE1-B6FE-F51E4DE1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84AEE97-38E7-CC1F-1E7A-DD6C69AF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5671C-F4F7-4FF9-A49E-DB37FC80BB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73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736C9728-B358-6AE0-18BC-6F32E155A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0E289CBA-BC6D-F591-8C07-C5F31C7FC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DE6374-BBA8-B5C1-7637-CB7168D02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4095DD-CEB9-44CF-82FA-DECFA7E8A076}" type="datetimeFigureOut">
              <a:rPr lang="pt-BR"/>
              <a:pPr>
                <a:defRPr/>
              </a:pPr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669DF8-5C04-E141-258B-F24291247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B959E2-62B6-4F31-2267-F01D41259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A89560-B802-4BBC-9181-68B3483175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 descr="&quot;&quot;">
            <a:extLst>
              <a:ext uri="{FF2B5EF4-FFF2-40B4-BE49-F238E27FC236}">
                <a16:creationId xmlns:a16="http://schemas.microsoft.com/office/drawing/2014/main" id="{988F8515-75BE-D195-3606-0FE62DF855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5" name="Rectangle 1044" descr="&quot;&quot;">
            <a:extLst>
              <a:ext uri="{FF2B5EF4-FFF2-40B4-BE49-F238E27FC236}">
                <a16:creationId xmlns:a16="http://schemas.microsoft.com/office/drawing/2014/main" id="{5559B324-D2F0-6D05-DEF4-F859B68EF3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6" name="Título 1">
            <a:extLst>
              <a:ext uri="{FF2B5EF4-FFF2-40B4-BE49-F238E27FC236}">
                <a16:creationId xmlns:a16="http://schemas.microsoft.com/office/drawing/2014/main" id="{5DA98F88-DD2A-BB64-86E8-E94AF57A8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458" y="3006214"/>
            <a:ext cx="8072284" cy="3987800"/>
          </a:xfrm>
        </p:spPr>
        <p:txBody>
          <a:bodyPr anchor="t"/>
          <a:lstStyle/>
          <a:p>
            <a:pPr algn="ctr" eaLnBrk="1" hangingPunct="1"/>
            <a:r>
              <a:rPr lang="en-US" altLang="pt-BR" sz="3600" b="1" dirty="0">
                <a:solidFill>
                  <a:srgbClr val="002060"/>
                </a:solidFill>
              </a:rPr>
              <a:t>SILADEPA</a:t>
            </a:r>
            <a:br>
              <a:rPr lang="en-US" altLang="pt-BR" sz="3600" b="1" dirty="0">
                <a:solidFill>
                  <a:srgbClr val="002060"/>
                </a:solidFill>
              </a:rPr>
            </a:br>
            <a:br>
              <a:rPr lang="en-US" altLang="pt-BR" sz="3600" b="1" dirty="0">
                <a:solidFill>
                  <a:srgbClr val="002060"/>
                </a:solidFill>
              </a:rPr>
            </a:br>
            <a:r>
              <a:rPr lang="en-US" altLang="pt-BR" sz="3600" b="1" dirty="0">
                <a:solidFill>
                  <a:srgbClr val="002060"/>
                </a:solidFill>
              </a:rPr>
              <a:t>Grandes </a:t>
            </a:r>
            <a:r>
              <a:rPr lang="en-US" altLang="pt-BR" sz="3600" b="1" dirty="0" err="1">
                <a:solidFill>
                  <a:srgbClr val="002060"/>
                </a:solidFill>
              </a:rPr>
              <a:t>Simuladores</a:t>
            </a:r>
            <a:r>
              <a:rPr lang="en-US" altLang="pt-BR" sz="3600" b="1" dirty="0">
                <a:solidFill>
                  <a:srgbClr val="002060"/>
                </a:solidFill>
              </a:rPr>
              <a:t> em </a:t>
            </a:r>
            <a:r>
              <a:rPr lang="en-US" altLang="pt-BR" sz="3600" b="1" dirty="0" err="1">
                <a:solidFill>
                  <a:srgbClr val="002060"/>
                </a:solidFill>
              </a:rPr>
              <a:t>Dermatopatologia</a:t>
            </a:r>
            <a:br>
              <a:rPr lang="en-US" altLang="pt-BR" sz="3600" b="1" dirty="0">
                <a:solidFill>
                  <a:srgbClr val="002060"/>
                </a:solidFill>
              </a:rPr>
            </a:br>
            <a:br>
              <a:rPr lang="en-US" altLang="pt-BR" sz="4000" b="1" dirty="0"/>
            </a:br>
            <a:r>
              <a:rPr lang="en-US" altLang="pt-BR" sz="2800" dirty="0">
                <a:solidFill>
                  <a:srgbClr val="002060"/>
                </a:solidFill>
              </a:rPr>
              <a:t>Karina </a:t>
            </a:r>
            <a:r>
              <a:rPr lang="en-US" altLang="pt-BR" sz="2800" dirty="0" err="1">
                <a:solidFill>
                  <a:srgbClr val="002060"/>
                </a:solidFill>
              </a:rPr>
              <a:t>Munhoz</a:t>
            </a:r>
            <a:br>
              <a:rPr lang="en-US" altLang="pt-BR" sz="2800" dirty="0">
                <a:solidFill>
                  <a:srgbClr val="002060"/>
                </a:solidFill>
              </a:rPr>
            </a:br>
            <a:r>
              <a:rPr lang="en-US" altLang="pt-BR" sz="2800" dirty="0">
                <a:solidFill>
                  <a:srgbClr val="002060"/>
                </a:solidFill>
              </a:rPr>
              <a:t>Joinville – SC </a:t>
            </a:r>
            <a:endParaRPr lang="en-US" altLang="pt-BR" sz="2800" b="1" dirty="0">
              <a:solidFill>
                <a:srgbClr val="00206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91B3E81-3CEB-5746-BA79-C75F31C0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734" y="78658"/>
            <a:ext cx="6828891" cy="16612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176;p17">
            <a:extLst>
              <a:ext uri="{FF2B5EF4-FFF2-40B4-BE49-F238E27FC236}">
                <a16:creationId xmlns:a16="http://schemas.microsoft.com/office/drawing/2014/main" id="{8E121082-6021-6B7C-27CB-BAF070EF84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lIns="91425" tIns="45700" rIns="91425" bIns="45700"/>
          <a:lstStyle/>
          <a:p>
            <a:pPr eaLnBrk="1" hangingPunct="1">
              <a:buClr>
                <a:srgbClr val="000000"/>
              </a:buClr>
              <a:buSzPts val="60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Histologia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28B48FE-3CDE-BA0A-16A9-000802DB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Google Shape;181;p18">
            <a:extLst>
              <a:ext uri="{FF2B5EF4-FFF2-40B4-BE49-F238E27FC236}">
                <a16:creationId xmlns:a16="http://schemas.microsoft.com/office/drawing/2014/main" id="{AD347707-951E-6C37-C1D6-895AB0C25DC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oogle Shape;186;p19">
            <a:extLst>
              <a:ext uri="{FF2B5EF4-FFF2-40B4-BE49-F238E27FC236}">
                <a16:creationId xmlns:a16="http://schemas.microsoft.com/office/drawing/2014/main" id="{8CCDB4AA-55CF-F4F9-4FEB-819A5208D0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oogle Shape;191;p20">
            <a:extLst>
              <a:ext uri="{FF2B5EF4-FFF2-40B4-BE49-F238E27FC236}">
                <a16:creationId xmlns:a16="http://schemas.microsoft.com/office/drawing/2014/main" id="{4F0F0526-6886-E79A-73AF-41C5070391C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Google Shape;196;p21">
            <a:extLst>
              <a:ext uri="{FF2B5EF4-FFF2-40B4-BE49-F238E27FC236}">
                <a16:creationId xmlns:a16="http://schemas.microsoft.com/office/drawing/2014/main" id="{1B3BC43A-BE31-DFD6-6164-793073ED79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70;p16">
            <a:extLst>
              <a:ext uri="{FF2B5EF4-FFF2-40B4-BE49-F238E27FC236}">
                <a16:creationId xmlns:a16="http://schemas.microsoft.com/office/drawing/2014/main" id="{697CB9A6-7E2B-CD48-F108-118DA40BD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Hipóteses diagnósticas</a:t>
            </a:r>
          </a:p>
        </p:txBody>
      </p:sp>
      <p:sp>
        <p:nvSpPr>
          <p:cNvPr id="18435" name="Google Shape;171;p16">
            <a:extLst>
              <a:ext uri="{FF2B5EF4-FFF2-40B4-BE49-F238E27FC236}">
                <a16:creationId xmlns:a16="http://schemas.microsoft.com/office/drawing/2014/main" id="{7B904AB0-24E5-D04B-A9CD-C3272194D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1425" tIns="45700" rIns="91425" bIns="45700"/>
          <a:lstStyle/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Epidermólise bolhosa adquirida</a:t>
            </a:r>
            <a:endParaRPr lang="pt-BR" altLang="pt-BR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Dermatose bolhosa por IgA linear</a:t>
            </a:r>
            <a:endParaRPr lang="pt-BR" altLang="pt-BR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Lúpus eritematoso bolhoso</a:t>
            </a:r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Dermatite de contato</a:t>
            </a:r>
            <a:endParaRPr lang="pt-BR" altLang="pt-BR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Farmacodermia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E7FFE0B-B686-3B5B-C776-2B39A5261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55" name="Rectangle 17442" descr="&quot;&quot;">
            <a:extLst>
              <a:ext uri="{FF2B5EF4-FFF2-40B4-BE49-F238E27FC236}">
                <a16:creationId xmlns:a16="http://schemas.microsoft.com/office/drawing/2014/main" id="{AC2745D5-FFB9-BDB9-2647-9B254311C84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7445" name="Freeform: Shape 17444" descr="&quot;&quot;">
            <a:extLst>
              <a:ext uri="{FF2B5EF4-FFF2-40B4-BE49-F238E27FC236}">
                <a16:creationId xmlns:a16="http://schemas.microsoft.com/office/drawing/2014/main" id="{FEAF8263-E9EF-56F5-466A-42081320EF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90963" y="982663"/>
            <a:ext cx="8301037" cy="587533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47" name="Freeform: Shape 17446" descr="&quot;&quot;">
            <a:extLst>
              <a:ext uri="{FF2B5EF4-FFF2-40B4-BE49-F238E27FC236}">
                <a16:creationId xmlns:a16="http://schemas.microsoft.com/office/drawing/2014/main" id="{79C26273-4A7C-D035-4402-43D067B5D0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66700" y="360363"/>
            <a:ext cx="5343525" cy="4452937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69" name="Picture 2" descr="telefonema para o ícone linear de instruções. ilustração de linha fina.  aparelho com documento dentro do balão de fala. símbolo de contorno.  desenho de contorno isolado de vetor 4239537 Vetor no Vecteezy">
            <a:extLst>
              <a:ext uri="{FF2B5EF4-FFF2-40B4-BE49-F238E27FC236}">
                <a16:creationId xmlns:a16="http://schemas.microsoft.com/office/drawing/2014/main" id="{949AAFE8-322D-959B-1BD5-F4A8CAA6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2019300"/>
            <a:ext cx="368141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6E816A-DB6D-BB54-CFAA-E723D3E62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986" y="2167219"/>
            <a:ext cx="3449811" cy="8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3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170;p16">
            <a:extLst>
              <a:ext uri="{FF2B5EF4-FFF2-40B4-BE49-F238E27FC236}">
                <a16:creationId xmlns:a16="http://schemas.microsoft.com/office/drawing/2014/main" id="{3F42383E-6E86-6165-58CF-9A1EBC521E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Hipóteses diagnósticas</a:t>
            </a:r>
          </a:p>
        </p:txBody>
      </p:sp>
      <p:sp>
        <p:nvSpPr>
          <p:cNvPr id="20483" name="Google Shape;171;p16">
            <a:extLst>
              <a:ext uri="{FF2B5EF4-FFF2-40B4-BE49-F238E27FC236}">
                <a16:creationId xmlns:a16="http://schemas.microsoft.com/office/drawing/2014/main" id="{322085A0-CE00-65E1-9F82-70D445B10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789113"/>
            <a:ext cx="10515600" cy="4351337"/>
          </a:xfrm>
        </p:spPr>
        <p:txBody>
          <a:bodyPr lIns="91425" tIns="45700" rIns="91425" bIns="45700"/>
          <a:lstStyle/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Epidermólise bolhosa adquirida</a:t>
            </a:r>
            <a:endParaRPr lang="pt-BR" altLang="pt-BR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Dermatose bolhosa por IgA linear</a:t>
            </a:r>
            <a:endParaRPr lang="pt-BR" altLang="pt-BR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Lúpus eritematoso bolhoso</a:t>
            </a:r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Dermatite de contato</a:t>
            </a:r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Farmacodermia (negava o uso de medicamentos)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2EFBD16-7B07-1DD5-ED13-DA7486FB41C2}"/>
              </a:ext>
            </a:extLst>
          </p:cNvPr>
          <p:cNvCxnSpPr>
            <a:cxnSpLocks/>
          </p:cNvCxnSpPr>
          <p:nvPr/>
        </p:nvCxnSpPr>
        <p:spPr>
          <a:xfrm>
            <a:off x="1446213" y="5329238"/>
            <a:ext cx="2520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30DC828A-5CE8-CDB2-3539-3E99FA08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0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>
            <a:extLst>
              <a:ext uri="{FF2B5EF4-FFF2-40B4-BE49-F238E27FC236}">
                <a16:creationId xmlns:a16="http://schemas.microsoft.com/office/drawing/2014/main" id="{9217948B-81DB-DBC6-AFEF-92C70DF27C8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76438" y="2300288"/>
            <a:ext cx="8239125" cy="922337"/>
          </a:xfrm>
          <a:solidFill>
            <a:schemeClr val="tx1"/>
          </a:solidFill>
        </p:spPr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66FF66"/>
              </a:buClr>
              <a:buSzPct val="100000"/>
              <a:buFont typeface="Calibri"/>
              <a:buNone/>
              <a:defRPr/>
            </a:pPr>
            <a:r>
              <a:rPr lang="pt-BR" dirty="0">
                <a:solidFill>
                  <a:schemeClr val="accent6"/>
                </a:solidFill>
              </a:rPr>
              <a:t>Imunofluorescência direta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2771" name="CaixaDeTexto 2">
            <a:extLst>
              <a:ext uri="{FF2B5EF4-FFF2-40B4-BE49-F238E27FC236}">
                <a16:creationId xmlns:a16="http://schemas.microsoft.com/office/drawing/2014/main" id="{4ED493EE-BBAC-D26F-8C67-FC2BAEF55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3429000"/>
            <a:ext cx="8239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4400"/>
              <a:t>NEGATIVA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222;p26">
            <a:extLst>
              <a:ext uri="{FF2B5EF4-FFF2-40B4-BE49-F238E27FC236}">
                <a16:creationId xmlns:a16="http://schemas.microsoft.com/office/drawing/2014/main" id="{71D8E4F1-257A-7B4C-CF99-CDD7F84EA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Hipóteses diagnósticas</a:t>
            </a:r>
          </a:p>
        </p:txBody>
      </p:sp>
      <p:sp>
        <p:nvSpPr>
          <p:cNvPr id="34819" name="Google Shape;223;p26">
            <a:extLst>
              <a:ext uri="{FF2B5EF4-FFF2-40B4-BE49-F238E27FC236}">
                <a16:creationId xmlns:a16="http://schemas.microsoft.com/office/drawing/2014/main" id="{D8E10F24-4277-7ABC-0F86-2FE9575BE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1425" tIns="45700" rIns="91425" bIns="45700"/>
          <a:lstStyle/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Epidermólise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bolhosa adquirida</a:t>
            </a:r>
            <a:endParaRPr lang="pt-BR" altLang="pt-BR" dirty="0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Dermatose bolhosa por IgA linear</a:t>
            </a:r>
            <a:endParaRPr lang="pt-BR" altLang="pt-BR" dirty="0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Lúpus eritematoso bolhoso</a:t>
            </a:r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Dermatite de contato (?)</a:t>
            </a:r>
            <a:endParaRPr lang="pt-BR" altLang="pt-BR" dirty="0"/>
          </a:p>
          <a:p>
            <a:pPr marL="514350" indent="-514350" eaLnBrk="1" hangingPunct="1">
              <a:lnSpc>
                <a:spcPct val="150000"/>
              </a:lnSpc>
              <a:buClr>
                <a:srgbClr val="000000"/>
              </a:buClr>
              <a:buSzPts val="2800"/>
              <a:buFont typeface="Calibri" panose="020F0502020204030204" pitchFamily="34" charset="0"/>
              <a:buAutoNum type="alphaUcPeriod"/>
            </a:pP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Outra (?)</a:t>
            </a:r>
          </a:p>
        </p:txBody>
      </p:sp>
      <p:cxnSp>
        <p:nvCxnSpPr>
          <p:cNvPr id="34820" name="Google Shape;224;p26">
            <a:extLst>
              <a:ext uri="{FF2B5EF4-FFF2-40B4-BE49-F238E27FC236}">
                <a16:creationId xmlns:a16="http://schemas.microsoft.com/office/drawing/2014/main" id="{B94ACDB7-8F89-71E5-8543-5BF019B77CE1}"/>
              </a:ext>
            </a:extLst>
          </p:cNvPr>
          <p:cNvCxnSpPr>
            <a:cxnSpLocks/>
          </p:cNvCxnSpPr>
          <p:nvPr/>
        </p:nvCxnSpPr>
        <p:spPr bwMode="auto">
          <a:xfrm>
            <a:off x="838200" y="3792538"/>
            <a:ext cx="5008563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1" name="Google Shape;225;p26">
            <a:extLst>
              <a:ext uri="{FF2B5EF4-FFF2-40B4-BE49-F238E27FC236}">
                <a16:creationId xmlns:a16="http://schemas.microsoft.com/office/drawing/2014/main" id="{C51E3B27-9483-84DA-B029-831F0F2144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8200" y="3005138"/>
            <a:ext cx="612457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2" name="Google Shape;226;p26">
            <a:extLst>
              <a:ext uri="{FF2B5EF4-FFF2-40B4-BE49-F238E27FC236}">
                <a16:creationId xmlns:a16="http://schemas.microsoft.com/office/drawing/2014/main" id="{FC97A308-B6EE-1A92-D17E-0EF4B9D405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1075" y="2246313"/>
            <a:ext cx="6124575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73F6BF03-4F4D-3934-0ADD-123236D1E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 descr="&quot;&quot;">
            <a:extLst>
              <a:ext uri="{FF2B5EF4-FFF2-40B4-BE49-F238E27FC236}">
                <a16:creationId xmlns:a16="http://schemas.microsoft.com/office/drawing/2014/main" id="{988F8515-75BE-D195-3606-0FE62DF855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5" name="Rectangle 1044" descr="&quot;&quot;">
            <a:extLst>
              <a:ext uri="{FF2B5EF4-FFF2-40B4-BE49-F238E27FC236}">
                <a16:creationId xmlns:a16="http://schemas.microsoft.com/office/drawing/2014/main" id="{5559B324-D2F0-6D05-DEF4-F859B68EF3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91B3E81-3CEB-5746-BA79-C75F31C0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846074" cy="692355"/>
          </a:xfrm>
          <a:prstGeom prst="rect">
            <a:avLst/>
          </a:prstGeom>
        </p:spPr>
      </p:pic>
      <p:sp>
        <p:nvSpPr>
          <p:cNvPr id="4100" name="Título 1">
            <a:extLst>
              <a:ext uri="{FF2B5EF4-FFF2-40B4-BE49-F238E27FC236}">
                <a16:creationId xmlns:a16="http://schemas.microsoft.com/office/drawing/2014/main" id="{FDDC06D4-2F48-1362-9F78-876AFD79B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1337" y="2629412"/>
            <a:ext cx="6029325" cy="1313323"/>
          </a:xfrm>
        </p:spPr>
        <p:txBody>
          <a:bodyPr anchor="t"/>
          <a:lstStyle/>
          <a:p>
            <a:pPr algn="ctr" eaLnBrk="1" hangingPunct="1"/>
            <a:br>
              <a:rPr lang="en-US" altLang="pt-BR" sz="2800" b="1" dirty="0">
                <a:solidFill>
                  <a:srgbClr val="002060"/>
                </a:solidFill>
              </a:rPr>
            </a:br>
            <a:r>
              <a:rPr lang="en-US" altLang="pt-BR" sz="2800" b="1" dirty="0" err="1">
                <a:solidFill>
                  <a:srgbClr val="002060"/>
                </a:solidFill>
              </a:rPr>
              <a:t>Declaro</a:t>
            </a:r>
            <a:r>
              <a:rPr lang="en-US" altLang="pt-BR" sz="2800" b="1" dirty="0">
                <a:solidFill>
                  <a:srgbClr val="002060"/>
                </a:solidFill>
              </a:rPr>
              <a:t> </a:t>
            </a:r>
            <a:r>
              <a:rPr lang="en-US" altLang="pt-BR" sz="2800" b="1" dirty="0" err="1">
                <a:solidFill>
                  <a:srgbClr val="002060"/>
                </a:solidFill>
              </a:rPr>
              <a:t>não</a:t>
            </a:r>
            <a:r>
              <a:rPr lang="en-US" altLang="pt-BR" sz="2800" b="1" dirty="0">
                <a:solidFill>
                  <a:srgbClr val="002060"/>
                </a:solidFill>
              </a:rPr>
              <a:t> </a:t>
            </a:r>
            <a:r>
              <a:rPr lang="en-US" altLang="pt-BR" sz="2800" b="1" dirty="0" err="1">
                <a:solidFill>
                  <a:srgbClr val="002060"/>
                </a:solidFill>
              </a:rPr>
              <a:t>possuir</a:t>
            </a:r>
            <a:r>
              <a:rPr lang="en-US" altLang="pt-BR" sz="2800" b="1" dirty="0">
                <a:solidFill>
                  <a:srgbClr val="002060"/>
                </a:solidFill>
              </a:rPr>
              <a:t> </a:t>
            </a:r>
            <a:r>
              <a:rPr lang="en-US" altLang="pt-BR" sz="2800" b="1" dirty="0" err="1">
                <a:solidFill>
                  <a:srgbClr val="002060"/>
                </a:solidFill>
              </a:rPr>
              <a:t>conflito</a:t>
            </a:r>
            <a:r>
              <a:rPr lang="en-US" altLang="pt-BR" sz="2800" b="1" dirty="0">
                <a:solidFill>
                  <a:srgbClr val="002060"/>
                </a:solidFill>
              </a:rPr>
              <a:t> de interesse</a:t>
            </a:r>
          </a:p>
        </p:txBody>
      </p:sp>
    </p:spTree>
    <p:extLst>
      <p:ext uri="{BB962C8B-B14F-4D97-AF65-F5344CB8AC3E}">
        <p14:creationId xmlns:p14="http://schemas.microsoft.com/office/powerpoint/2010/main" val="1765295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55" name="Rectangle 17442" descr="&quot;&quot;">
            <a:extLst>
              <a:ext uri="{FF2B5EF4-FFF2-40B4-BE49-F238E27FC236}">
                <a16:creationId xmlns:a16="http://schemas.microsoft.com/office/drawing/2014/main" id="{AC2745D5-FFB9-BDB9-2647-9B254311C84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7445" name="Freeform: Shape 17444" descr="&quot;&quot;">
            <a:extLst>
              <a:ext uri="{FF2B5EF4-FFF2-40B4-BE49-F238E27FC236}">
                <a16:creationId xmlns:a16="http://schemas.microsoft.com/office/drawing/2014/main" id="{FEAF8263-E9EF-56F5-466A-42081320EF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90963" y="982663"/>
            <a:ext cx="8301037" cy="587533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47" name="Freeform: Shape 17446" descr="&quot;&quot;">
            <a:extLst>
              <a:ext uri="{FF2B5EF4-FFF2-40B4-BE49-F238E27FC236}">
                <a16:creationId xmlns:a16="http://schemas.microsoft.com/office/drawing/2014/main" id="{79C26273-4A7C-D035-4402-43D067B5D0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66700" y="360363"/>
            <a:ext cx="5343525" cy="4452937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69" name="Picture 2" descr="telefonema para o ícone linear de instruções. ilustração de linha fina.  aparelho com documento dentro do balão de fala. símbolo de contorno.  desenho de contorno isolado de vetor 4239537 Vetor no Vecteezy">
            <a:extLst>
              <a:ext uri="{FF2B5EF4-FFF2-40B4-BE49-F238E27FC236}">
                <a16:creationId xmlns:a16="http://schemas.microsoft.com/office/drawing/2014/main" id="{949AAFE8-322D-959B-1BD5-F4A8CAA6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2019300"/>
            <a:ext cx="368141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6E816A-DB6D-BB54-CFAA-E723D3E62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986" y="2167219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1">
            <a:extLst>
              <a:ext uri="{FF2B5EF4-FFF2-40B4-BE49-F238E27FC236}">
                <a16:creationId xmlns:a16="http://schemas.microsoft.com/office/drawing/2014/main" id="{218FD5BC-D80A-4F55-E8B7-3FE46F1E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1">
            <a:extLst>
              <a:ext uri="{FF2B5EF4-FFF2-40B4-BE49-F238E27FC236}">
                <a16:creationId xmlns:a16="http://schemas.microsoft.com/office/drawing/2014/main" id="{A30F2121-8D25-BAA0-2FC2-CC0EC1A5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4" b="45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oogle Shape;145;p11">
            <a:extLst>
              <a:ext uri="{FF2B5EF4-FFF2-40B4-BE49-F238E27FC236}">
                <a16:creationId xmlns:a16="http://schemas.microsoft.com/office/drawing/2014/main" id="{57BAD0C0-193B-52BE-6361-8A0BFF458A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24792" r="31691" b="33525"/>
          <a:stretch>
            <a:fillRect/>
          </a:stretch>
        </p:blipFill>
        <p:spPr bwMode="auto">
          <a:xfrm>
            <a:off x="0" y="0"/>
            <a:ext cx="12255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Google Shape;160;p14">
            <a:extLst>
              <a:ext uri="{FF2B5EF4-FFF2-40B4-BE49-F238E27FC236}">
                <a16:creationId xmlns:a16="http://schemas.microsoft.com/office/drawing/2014/main" id="{9AD5E9D2-03C8-DB78-8B63-D0B4D4CA94F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" t="9650" r="22238" b="32455"/>
          <a:stretch>
            <a:fillRect/>
          </a:stretch>
        </p:blipFill>
        <p:spPr bwMode="auto">
          <a:xfrm>
            <a:off x="-160338" y="-4763"/>
            <a:ext cx="1235233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36;p28">
            <a:extLst>
              <a:ext uri="{FF2B5EF4-FFF2-40B4-BE49-F238E27FC236}">
                <a16:creationId xmlns:a16="http://schemas.microsoft.com/office/drawing/2014/main" id="{AE653FDC-AF6D-6DF1-5815-2F910B2D6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b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Correlação clínico-patológica</a:t>
            </a:r>
          </a:p>
        </p:txBody>
      </p:sp>
      <p:sp>
        <p:nvSpPr>
          <p:cNvPr id="237" name="Google Shape;237;p28">
            <a:extLst>
              <a:ext uri="{FF2B5EF4-FFF2-40B4-BE49-F238E27FC236}">
                <a16:creationId xmlns:a16="http://schemas.microsoft.com/office/drawing/2014/main" id="{BFDC9088-12F6-5D02-712B-A0A1897F2D0C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cs typeface="Arial"/>
                <a:sym typeface="Arial"/>
              </a:rPr>
              <a:t>Lesões semelhantes em formato e tamanho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pPr>
            <a:endParaRPr lang="pt-BR" dirty="0">
              <a:latin typeface="Arial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cs typeface="Arial"/>
                <a:sym typeface="Arial"/>
              </a:rPr>
              <a:t>Distribuição em áreas acessíveis ao alcance da mão da paciente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>
              <a:latin typeface="Arial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cs typeface="Arial"/>
                <a:sym typeface="Arial"/>
              </a:rPr>
              <a:t>Necrose de epiderme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91CDE96-CDE1-7003-F20C-61404D993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5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3" name="Rectangle 246" descr="&quot;&quot;">
            <a:extLst>
              <a:ext uri="{FF2B5EF4-FFF2-40B4-BE49-F238E27FC236}">
                <a16:creationId xmlns:a16="http://schemas.microsoft.com/office/drawing/2014/main" id="{E3388445-97A3-81AB-855E-C749D860151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4" name="Rectangle 248" descr="&quot;&quot;">
            <a:extLst>
              <a:ext uri="{FF2B5EF4-FFF2-40B4-BE49-F238E27FC236}">
                <a16:creationId xmlns:a16="http://schemas.microsoft.com/office/drawing/2014/main" id="{076E6FB5-AECE-3E7D-A53C-65364E2874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/>
          </a:p>
        </p:txBody>
      </p:sp>
      <p:sp>
        <p:nvSpPr>
          <p:cNvPr id="242" name="Google Shape;242;p29">
            <a:extLst>
              <a:ext uri="{FF2B5EF4-FFF2-40B4-BE49-F238E27FC236}">
                <a16:creationId xmlns:a16="http://schemas.microsoft.com/office/drawing/2014/main" id="{72B510BF-A462-AAE4-E383-3ED65D8734B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25738" y="2235200"/>
            <a:ext cx="6738937" cy="2387600"/>
          </a:xfrm>
        </p:spPr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b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Dermatite </a:t>
            </a:r>
            <a:r>
              <a:rPr lang="pt-BR" sz="4400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artefacta</a:t>
            </a:r>
            <a: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4400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roup 250" descr="&quot;&quot;">
            <a:extLst>
              <a:ext uri="{FF2B5EF4-FFF2-40B4-BE49-F238E27FC236}">
                <a16:creationId xmlns:a16="http://schemas.microsoft.com/office/drawing/2014/main" id="{702BFA43-A728-9DE1-2877-AA9E21704242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7323734-18F0-DC3A-AB9C-D38E15FAFC29}"/>
                </a:ext>
              </a:extLst>
            </p:cNvPr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" name="Freeform: Shape 252">
              <a:extLst>
                <a:ext uri="{FF2B5EF4-FFF2-40B4-BE49-F238E27FC236}">
                  <a16:creationId xmlns:a16="http://schemas.microsoft.com/office/drawing/2014/main" id="{D0B68C2A-816F-C6DC-686F-5C4D09E1BF39}"/>
                </a:ext>
              </a:extLst>
            </p:cNvPr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7" name="Freeform: Shape 253">
              <a:extLst>
                <a:ext uri="{FF2B5EF4-FFF2-40B4-BE49-F238E27FC236}">
                  <a16:creationId xmlns:a16="http://schemas.microsoft.com/office/drawing/2014/main" id="{C14F5BDC-87F8-C18F-085F-B1A1DEB9DDB5}"/>
                </a:ext>
              </a:extLst>
            </p:cNvPr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8" name="Freeform: Shape 254">
              <a:extLst>
                <a:ext uri="{FF2B5EF4-FFF2-40B4-BE49-F238E27FC236}">
                  <a16:creationId xmlns:a16="http://schemas.microsoft.com/office/drawing/2014/main" id="{0002E34D-274E-CFD9-FB31-1367A8CB78EB}"/>
                </a:ext>
              </a:extLst>
            </p:cNvPr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2230" name="Group 256">
            <a:extLst>
              <a:ext uri="{FF2B5EF4-FFF2-40B4-BE49-F238E27FC236}">
                <a16:creationId xmlns:a16="http://schemas.microsoft.com/office/drawing/2014/main" id="{EE502A17-47B1-D3C2-1280-ACCE2ECE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 rot="5400000" flipH="1">
            <a:off x="9263063" y="3929063"/>
            <a:ext cx="3141662" cy="2716212"/>
            <a:chOff x="-305" y="-4155"/>
            <a:chExt cx="2514948" cy="2174333"/>
          </a:xfrm>
        </p:grpSpPr>
        <p:sp>
          <p:nvSpPr>
            <p:cNvPr id="290" name="Freeform: Shape 257" descr="&quot;&quot;">
              <a:extLst>
                <a:ext uri="{FF2B5EF4-FFF2-40B4-BE49-F238E27FC236}">
                  <a16:creationId xmlns:a16="http://schemas.microsoft.com/office/drawing/2014/main" id="{6FC809EF-E11A-B56A-71A8-04469D73E27B}"/>
                </a:ext>
              </a:extLst>
            </p:cNvPr>
            <p:cNvSpPr/>
            <p:nvPr/>
          </p:nvSpPr>
          <p:spPr>
            <a:xfrm>
              <a:off x="-305" y="-5426"/>
              <a:ext cx="2514948" cy="2170521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1" name="Freeform: Shape 258" descr="&quot;&quot;">
              <a:extLst>
                <a:ext uri="{FF2B5EF4-FFF2-40B4-BE49-F238E27FC236}">
                  <a16:creationId xmlns:a16="http://schemas.microsoft.com/office/drawing/2014/main" id="{A35CCEA4-C986-AA0A-EB55-A075A1D2D468}"/>
                </a:ext>
              </a:extLst>
            </p:cNvPr>
            <p:cNvSpPr/>
            <p:nvPr/>
          </p:nvSpPr>
          <p:spPr>
            <a:xfrm>
              <a:off x="-305" y="-4155"/>
              <a:ext cx="2493344" cy="1948131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2" name="Freeform: Shape 259" descr="&quot;&quot;">
              <a:extLst>
                <a:ext uri="{FF2B5EF4-FFF2-40B4-BE49-F238E27FC236}">
                  <a16:creationId xmlns:a16="http://schemas.microsoft.com/office/drawing/2014/main" id="{B7954323-A02C-5FCF-0C6C-B0F5D827EF6E}"/>
                </a:ext>
              </a:extLst>
            </p:cNvPr>
            <p:cNvSpPr/>
            <p:nvPr/>
          </p:nvSpPr>
          <p:spPr>
            <a:xfrm>
              <a:off x="-305" y="-343"/>
              <a:ext cx="2500969" cy="1973548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/>
            </a:p>
          </p:txBody>
        </p:sp>
        <p:sp>
          <p:nvSpPr>
            <p:cNvPr id="261" name="Freeform: Shape 260" descr="&quot;&quot;">
              <a:extLst>
                <a:ext uri="{FF2B5EF4-FFF2-40B4-BE49-F238E27FC236}">
                  <a16:creationId xmlns:a16="http://schemas.microsoft.com/office/drawing/2014/main" id="{8412B240-3730-BBA0-BF6F-447A4E717997}"/>
                </a:ext>
              </a:extLst>
            </p:cNvPr>
            <p:cNvSpPr/>
            <p:nvPr/>
          </p:nvSpPr>
          <p:spPr>
            <a:xfrm>
              <a:off x="-305" y="-5426"/>
              <a:ext cx="2492073" cy="1944319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6254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55" name="Rectangle 17442" descr="&quot;&quot;">
            <a:extLst>
              <a:ext uri="{FF2B5EF4-FFF2-40B4-BE49-F238E27FC236}">
                <a16:creationId xmlns:a16="http://schemas.microsoft.com/office/drawing/2014/main" id="{AC2745D5-FFB9-BDB9-2647-9B254311C84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7445" name="Freeform: Shape 17444" descr="&quot;&quot;">
            <a:extLst>
              <a:ext uri="{FF2B5EF4-FFF2-40B4-BE49-F238E27FC236}">
                <a16:creationId xmlns:a16="http://schemas.microsoft.com/office/drawing/2014/main" id="{FEAF8263-E9EF-56F5-466A-42081320EF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90963" y="982663"/>
            <a:ext cx="8301037" cy="587533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447" name="Freeform: Shape 17446" descr="&quot;&quot;">
            <a:extLst>
              <a:ext uri="{FF2B5EF4-FFF2-40B4-BE49-F238E27FC236}">
                <a16:creationId xmlns:a16="http://schemas.microsoft.com/office/drawing/2014/main" id="{79C26273-4A7C-D035-4402-43D067B5D0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66700" y="360363"/>
            <a:ext cx="5343525" cy="4452937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69" name="Picture 2" descr="telefonema para o ícone linear de instruções. ilustração de linha fina.  aparelho com documento dentro do balão de fala. símbolo de contorno.  desenho de contorno isolado de vetor 4239537 Vetor no Vecteezy">
            <a:extLst>
              <a:ext uri="{FF2B5EF4-FFF2-40B4-BE49-F238E27FC236}">
                <a16:creationId xmlns:a16="http://schemas.microsoft.com/office/drawing/2014/main" id="{949AAFE8-322D-959B-1BD5-F4A8CAA6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2019300"/>
            <a:ext cx="3681413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6E816A-DB6D-BB54-CFAA-E723D3E62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986" y="2167219"/>
            <a:ext cx="3449811" cy="8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13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236;p28">
            <a:extLst>
              <a:ext uri="{FF2B5EF4-FFF2-40B4-BE49-F238E27FC236}">
                <a16:creationId xmlns:a16="http://schemas.microsoft.com/office/drawing/2014/main" id="{BF6CB21B-19CB-8A9C-D816-E5C7BDA76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845574"/>
            <a:ext cx="10515600" cy="845114"/>
          </a:xfrm>
        </p:spPr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Informações clínicas</a:t>
            </a:r>
          </a:p>
        </p:txBody>
      </p:sp>
      <p:sp>
        <p:nvSpPr>
          <p:cNvPr id="237" name="Google Shape;237;p28">
            <a:extLst>
              <a:ext uri="{FF2B5EF4-FFF2-40B4-BE49-F238E27FC236}">
                <a16:creationId xmlns:a16="http://schemas.microsoft.com/office/drawing/2014/main" id="{DA163EF5-7A85-F2E7-CBED-2EC1272EB893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>
              <a:latin typeface="Arial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cs typeface="Arial"/>
                <a:sym typeface="Arial"/>
              </a:rPr>
              <a:t>Adolescente com comportamento desafiador durante a consulta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>
              <a:latin typeface="Arial"/>
              <a:cs typeface="Arial"/>
              <a:sym typeface="Arial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Desestruturação familiar</a:t>
            </a: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51D21C6-37E1-13C2-1C08-161ABE2F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236;p28">
            <a:extLst>
              <a:ext uri="{FF2B5EF4-FFF2-40B4-BE49-F238E27FC236}">
                <a16:creationId xmlns:a16="http://schemas.microsoft.com/office/drawing/2014/main" id="{5823E701-CAC4-727E-D55E-B47A0C7E5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25796"/>
            <a:ext cx="10515600" cy="1325563"/>
          </a:xfrm>
        </p:spPr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Informações clínicas</a:t>
            </a:r>
          </a:p>
        </p:txBody>
      </p:sp>
      <p:sp>
        <p:nvSpPr>
          <p:cNvPr id="237" name="Google Shape;237;p28">
            <a:extLst>
              <a:ext uri="{FF2B5EF4-FFF2-40B4-BE49-F238E27FC236}">
                <a16:creationId xmlns:a16="http://schemas.microsoft.com/office/drawing/2014/main" id="{35815431-EAE6-5EB9-385F-736B2BF17970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Paciente confirmou que produzia as lesões</a:t>
            </a: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Desodorante </a:t>
            </a:r>
            <a:r>
              <a:rPr lang="pt-BR" i="1" dirty="0">
                <a:latin typeface="Arial"/>
                <a:ea typeface="Arial"/>
                <a:cs typeface="Arial"/>
                <a:sym typeface="Arial"/>
              </a:rPr>
              <a:t>spray</a:t>
            </a:r>
            <a:endParaRPr i="1"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“Jogo” entre adolescentes: “desafio do desodorante”</a:t>
            </a: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D92FD59-2FC2-098E-D84A-D3E9F39D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4474A8C7-9EB5-0BD9-7D18-E941A5351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b="1">
                <a:solidFill>
                  <a:srgbClr val="002060"/>
                </a:solidFill>
              </a:rPr>
              <a:t>História clínica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8B776F-D134-BE48-1B39-FFA1B08FB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3" name="Rectangle 246" descr="&quot;&quot;">
            <a:extLst>
              <a:ext uri="{FF2B5EF4-FFF2-40B4-BE49-F238E27FC236}">
                <a16:creationId xmlns:a16="http://schemas.microsoft.com/office/drawing/2014/main" id="{E3388445-97A3-81AB-855E-C749D860151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4" name="Rectangle 248" descr="&quot;&quot;">
            <a:extLst>
              <a:ext uri="{FF2B5EF4-FFF2-40B4-BE49-F238E27FC236}">
                <a16:creationId xmlns:a16="http://schemas.microsoft.com/office/drawing/2014/main" id="{076E6FB5-AECE-3E7D-A53C-65364E2874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/>
          </a:p>
        </p:txBody>
      </p:sp>
      <p:sp>
        <p:nvSpPr>
          <p:cNvPr id="242" name="Google Shape;242;p29">
            <a:extLst>
              <a:ext uri="{FF2B5EF4-FFF2-40B4-BE49-F238E27FC236}">
                <a16:creationId xmlns:a16="http://schemas.microsoft.com/office/drawing/2014/main" id="{72B510BF-A462-AAE4-E383-3ED65D8734B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25738" y="2235200"/>
            <a:ext cx="6738937" cy="2387600"/>
          </a:xfrm>
        </p:spPr>
        <p:txBody>
          <a:bodyPr spcFirstLastPara="1" lIns="91425" tIns="45700" rIns="91425" bIns="45700"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defRPr/>
            </a:pPr>
            <a:b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Dermatite </a:t>
            </a:r>
            <a:r>
              <a:rPr lang="pt-BR" sz="4400" dirty="0" err="1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artefacta</a:t>
            </a:r>
            <a:b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“Desafio do desodorante”</a:t>
            </a:r>
          </a:p>
        </p:txBody>
      </p:sp>
      <p:grpSp>
        <p:nvGrpSpPr>
          <p:cNvPr id="285" name="Group 250" descr="&quot;&quot;">
            <a:extLst>
              <a:ext uri="{FF2B5EF4-FFF2-40B4-BE49-F238E27FC236}">
                <a16:creationId xmlns:a16="http://schemas.microsoft.com/office/drawing/2014/main" id="{702BFA43-A728-9DE1-2877-AA9E21704242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 flipH="1">
            <a:off x="305" y="0"/>
            <a:ext cx="5163047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A7323734-18F0-DC3A-AB9C-D38E15FAFC29}"/>
                </a:ext>
              </a:extLst>
            </p:cNvPr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" name="Freeform: Shape 252">
              <a:extLst>
                <a:ext uri="{FF2B5EF4-FFF2-40B4-BE49-F238E27FC236}">
                  <a16:creationId xmlns:a16="http://schemas.microsoft.com/office/drawing/2014/main" id="{D0B68C2A-816F-C6DC-686F-5C4D09E1BF39}"/>
                </a:ext>
              </a:extLst>
            </p:cNvPr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7" name="Freeform: Shape 253">
              <a:extLst>
                <a:ext uri="{FF2B5EF4-FFF2-40B4-BE49-F238E27FC236}">
                  <a16:creationId xmlns:a16="http://schemas.microsoft.com/office/drawing/2014/main" id="{C14F5BDC-87F8-C18F-085F-B1A1DEB9DDB5}"/>
                </a:ext>
              </a:extLst>
            </p:cNvPr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8" name="Freeform: Shape 254">
              <a:extLst>
                <a:ext uri="{FF2B5EF4-FFF2-40B4-BE49-F238E27FC236}">
                  <a16:creationId xmlns:a16="http://schemas.microsoft.com/office/drawing/2014/main" id="{0002E34D-274E-CFD9-FB31-1367A8CB78EB}"/>
                </a:ext>
              </a:extLst>
            </p:cNvPr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2230" name="Group 256">
            <a:extLst>
              <a:ext uri="{FF2B5EF4-FFF2-40B4-BE49-F238E27FC236}">
                <a16:creationId xmlns:a16="http://schemas.microsoft.com/office/drawing/2014/main" id="{EE502A17-47B1-D3C2-1280-ACCE2ECEC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 rot="5400000" flipH="1">
            <a:off x="9263063" y="3929063"/>
            <a:ext cx="3141662" cy="2716212"/>
            <a:chOff x="-305" y="-4155"/>
            <a:chExt cx="2514948" cy="2174333"/>
          </a:xfrm>
        </p:grpSpPr>
        <p:sp>
          <p:nvSpPr>
            <p:cNvPr id="290" name="Freeform: Shape 257" descr="&quot;&quot;">
              <a:extLst>
                <a:ext uri="{FF2B5EF4-FFF2-40B4-BE49-F238E27FC236}">
                  <a16:creationId xmlns:a16="http://schemas.microsoft.com/office/drawing/2014/main" id="{6FC809EF-E11A-B56A-71A8-04469D73E27B}"/>
                </a:ext>
              </a:extLst>
            </p:cNvPr>
            <p:cNvSpPr/>
            <p:nvPr/>
          </p:nvSpPr>
          <p:spPr>
            <a:xfrm>
              <a:off x="-305" y="-5426"/>
              <a:ext cx="2514948" cy="2170521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1" name="Freeform: Shape 258" descr="&quot;&quot;">
              <a:extLst>
                <a:ext uri="{FF2B5EF4-FFF2-40B4-BE49-F238E27FC236}">
                  <a16:creationId xmlns:a16="http://schemas.microsoft.com/office/drawing/2014/main" id="{A35CCEA4-C986-AA0A-EB55-A075A1D2D468}"/>
                </a:ext>
              </a:extLst>
            </p:cNvPr>
            <p:cNvSpPr/>
            <p:nvPr/>
          </p:nvSpPr>
          <p:spPr>
            <a:xfrm>
              <a:off x="-305" y="-4155"/>
              <a:ext cx="2493344" cy="1948131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2" name="Freeform: Shape 259" descr="&quot;&quot;">
              <a:extLst>
                <a:ext uri="{FF2B5EF4-FFF2-40B4-BE49-F238E27FC236}">
                  <a16:creationId xmlns:a16="http://schemas.microsoft.com/office/drawing/2014/main" id="{B7954323-A02C-5FCF-0C6C-B0F5D827EF6E}"/>
                </a:ext>
              </a:extLst>
            </p:cNvPr>
            <p:cNvSpPr/>
            <p:nvPr/>
          </p:nvSpPr>
          <p:spPr>
            <a:xfrm>
              <a:off x="-305" y="-343"/>
              <a:ext cx="2500969" cy="1973548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00"/>
            </a:p>
          </p:txBody>
        </p:sp>
        <p:sp>
          <p:nvSpPr>
            <p:cNvPr id="261" name="Freeform: Shape 260" descr="&quot;&quot;">
              <a:extLst>
                <a:ext uri="{FF2B5EF4-FFF2-40B4-BE49-F238E27FC236}">
                  <a16:creationId xmlns:a16="http://schemas.microsoft.com/office/drawing/2014/main" id="{8412B240-3730-BBA0-BF6F-447A4E717997}"/>
                </a:ext>
              </a:extLst>
            </p:cNvPr>
            <p:cNvSpPr/>
            <p:nvPr/>
          </p:nvSpPr>
          <p:spPr>
            <a:xfrm>
              <a:off x="-305" y="-5426"/>
              <a:ext cx="2492073" cy="1944319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Google Shape;248;p30">
            <a:extLst>
              <a:ext uri="{FF2B5EF4-FFF2-40B4-BE49-F238E27FC236}">
                <a16:creationId xmlns:a16="http://schemas.microsoft.com/office/drawing/2014/main" id="{2BEDE745-001B-0BA1-65BB-6812491153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9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Google Shape;249;p30">
            <a:extLst>
              <a:ext uri="{FF2B5EF4-FFF2-40B4-BE49-F238E27FC236}">
                <a16:creationId xmlns:a16="http://schemas.microsoft.com/office/drawing/2014/main" id="{9F379DD1-ABA3-2685-3FBE-8263790C5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00">
                <a:solidFill>
                  <a:srgbClr val="212121"/>
                </a:solidFill>
                <a:latin typeface="BlinkMacSystemFont"/>
              </a:rPr>
              <a:t>Jacobi A, Bullous cryothermic dermatitis artefacta induced by deodorant spray abuse. J Eur Acad Dermatol Venereol. 2011 Aug;25(8):978-82.</a:t>
            </a:r>
            <a:endParaRPr lang="pt-BR" altLang="pt-BR" sz="1100"/>
          </a:p>
        </p:txBody>
      </p:sp>
      <p:pic>
        <p:nvPicPr>
          <p:cNvPr id="54276" name="Imagem 2">
            <a:extLst>
              <a:ext uri="{FF2B5EF4-FFF2-40B4-BE49-F238E27FC236}">
                <a16:creationId xmlns:a16="http://schemas.microsoft.com/office/drawing/2014/main" id="{5A89BFD5-1510-012A-D396-B9429545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923925"/>
            <a:ext cx="65436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254;p31">
            <a:extLst>
              <a:ext uri="{FF2B5EF4-FFF2-40B4-BE49-F238E27FC236}">
                <a16:creationId xmlns:a16="http://schemas.microsoft.com/office/drawing/2014/main" id="{9020EE00-84A1-69B4-326E-7323FAAC8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br>
              <a:rPr lang="pt-BR" alt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“Desafio do desodorante”</a:t>
            </a:r>
          </a:p>
        </p:txBody>
      </p:sp>
      <p:sp>
        <p:nvSpPr>
          <p:cNvPr id="255" name="Google Shape;255;p31">
            <a:extLst>
              <a:ext uri="{FF2B5EF4-FFF2-40B4-BE49-F238E27FC236}">
                <a16:creationId xmlns:a16="http://schemas.microsoft.com/office/drawing/2014/main" id="{76267642-38E6-EE6E-43CE-B53504F65ED9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/>
              <a:t>Uso abusivo de desodorantes </a:t>
            </a:r>
            <a:r>
              <a:rPr lang="pt-BR" i="1" dirty="0"/>
              <a:t>spray</a:t>
            </a:r>
            <a:r>
              <a:rPr lang="pt-BR" dirty="0"/>
              <a:t> induzindo dano </a:t>
            </a:r>
            <a:r>
              <a:rPr lang="pt-BR" dirty="0" err="1"/>
              <a:t>criotérmico</a:t>
            </a: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/>
              <a:t>Independe do conteúdo químico</a:t>
            </a: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/>
              <a:t>Resfriamento adiabático – mudanças na pressão de um gás</a:t>
            </a:r>
            <a:endParaRPr dirty="0"/>
          </a:p>
        </p:txBody>
      </p:sp>
      <p:sp>
        <p:nvSpPr>
          <p:cNvPr id="56324" name="Google Shape;249;p30">
            <a:extLst>
              <a:ext uri="{FF2B5EF4-FFF2-40B4-BE49-F238E27FC236}">
                <a16:creationId xmlns:a16="http://schemas.microsoft.com/office/drawing/2014/main" id="{D1CED095-46FF-82E5-2094-D1045476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00">
                <a:solidFill>
                  <a:srgbClr val="212121"/>
                </a:solidFill>
                <a:latin typeface="BlinkMacSystemFont"/>
              </a:rPr>
              <a:t>Jacobi A, Bullous cryothermic dermatitis artefacta induced by deodorant spray abuse. J Eur Acad Dermatol Venereol. 2011 Aug;25(8):978-82.</a:t>
            </a:r>
            <a:endParaRPr lang="pt-BR" altLang="pt-BR" sz="11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3F96BD7-F314-3B84-E2A4-FEF9390B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254;p31">
            <a:extLst>
              <a:ext uri="{FF2B5EF4-FFF2-40B4-BE49-F238E27FC236}">
                <a16:creationId xmlns:a16="http://schemas.microsoft.com/office/drawing/2014/main" id="{04B7B2CE-47EE-E0C7-28E9-EBB8DA42F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br>
              <a:rPr lang="pt-BR" alt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“Desafio do desodorante”</a:t>
            </a:r>
          </a:p>
        </p:txBody>
      </p:sp>
      <p:sp>
        <p:nvSpPr>
          <p:cNvPr id="255" name="Google Shape;255;p31">
            <a:extLst>
              <a:ext uri="{FF2B5EF4-FFF2-40B4-BE49-F238E27FC236}">
                <a16:creationId xmlns:a16="http://schemas.microsoft.com/office/drawing/2014/main" id="{BA78ACE1-9BA1-BC61-DF7C-85A9B18C7E11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/>
              <a:t>O envolvimento da epiderme geralmente é severo</a:t>
            </a:r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lang="pt-BR" dirty="0"/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/>
              <a:t> Necrose de epiderme</a:t>
            </a:r>
          </a:p>
        </p:txBody>
      </p:sp>
      <p:sp>
        <p:nvSpPr>
          <p:cNvPr id="58372" name="Google Shape;249;p30">
            <a:extLst>
              <a:ext uri="{FF2B5EF4-FFF2-40B4-BE49-F238E27FC236}">
                <a16:creationId xmlns:a16="http://schemas.microsoft.com/office/drawing/2014/main" id="{88CF7D32-139A-E040-64CE-6B4D7B82D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00">
                <a:solidFill>
                  <a:srgbClr val="212121"/>
                </a:solidFill>
                <a:latin typeface="BlinkMacSystemFont"/>
              </a:rPr>
              <a:t>Jacobi A, Bullous cryothermic dermatitis artefacta induced by deodorant spray abuse. J Eur Acad Dermatol Venereol. 2011 Aug;25(8):978-82.</a:t>
            </a:r>
            <a:endParaRPr lang="pt-BR" altLang="pt-BR" sz="11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66C1853-3E14-D3C4-B1C7-63102C11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Google Shape;267;p33">
            <a:extLst>
              <a:ext uri="{FF2B5EF4-FFF2-40B4-BE49-F238E27FC236}">
                <a16:creationId xmlns:a16="http://schemas.microsoft.com/office/drawing/2014/main" id="{967A846D-B5D7-E0C3-54E7-4356C0CEEAA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295275"/>
            <a:ext cx="10055225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aixaDeTexto 1">
            <a:extLst>
              <a:ext uri="{FF2B5EF4-FFF2-40B4-BE49-F238E27FC236}">
                <a16:creationId xmlns:a16="http://schemas.microsoft.com/office/drawing/2014/main" id="{93F114CA-308E-C1D1-CB53-A98539BB2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6438900"/>
            <a:ext cx="109267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000"/>
              <a:t>https://www.13newsnow.com/article/news/local/verify-heres-why-the-deodorant-challenge-causes-permanent-burn-scarring/291-557543087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272;p34">
            <a:extLst>
              <a:ext uri="{FF2B5EF4-FFF2-40B4-BE49-F238E27FC236}">
                <a16:creationId xmlns:a16="http://schemas.microsoft.com/office/drawing/2014/main" id="{9D56533D-9CD5-AF1F-2608-30A92384C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eaLnBrk="1" hangingPunct="1">
              <a:buClr>
                <a:srgbClr val="000000"/>
              </a:buClr>
              <a:buSzPts val="6000"/>
              <a:buFont typeface="Calibri" panose="020F0502020204030204" pitchFamily="34" charset="0"/>
              <a:buNone/>
            </a:pPr>
            <a:r>
              <a:rPr lang="pt-BR" altLang="pt-BR" b="1"/>
              <a:t>Óbitos por inalação de desodorante ...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FEA94E4-1527-1836-C53A-5B0D5C1C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Conteúdo 2">
            <a:extLst>
              <a:ext uri="{FF2B5EF4-FFF2-40B4-BE49-F238E27FC236}">
                <a16:creationId xmlns:a16="http://schemas.microsoft.com/office/drawing/2014/main" id="{52C0F448-5494-77B2-00DB-10A9DBD9AD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altLang="pt-BR" dirty="0"/>
          </a:p>
          <a:p>
            <a:pPr eaLnBrk="1" hangingPunct="1"/>
            <a:r>
              <a:rPr lang="pt-BR" altLang="pt-BR" dirty="0"/>
              <a:t>As </a:t>
            </a:r>
            <a:r>
              <a:rPr lang="pt-BR" altLang="pt-BR" dirty="0">
                <a:solidFill>
                  <a:srgbClr val="FF0000"/>
                </a:solidFill>
              </a:rPr>
              <a:t>mídias sociais </a:t>
            </a:r>
            <a:r>
              <a:rPr lang="pt-BR" altLang="pt-BR" dirty="0"/>
              <a:t>são plataformas de </a:t>
            </a:r>
            <a:r>
              <a:rPr lang="pt-BR" altLang="pt-BR" dirty="0">
                <a:solidFill>
                  <a:srgbClr val="FF0000"/>
                </a:solidFill>
              </a:rPr>
              <a:t>comunicação e autoexpressão </a:t>
            </a:r>
            <a:r>
              <a:rPr lang="pt-BR" altLang="pt-BR" dirty="0"/>
              <a:t>entre crianças e adolescentes</a:t>
            </a:r>
          </a:p>
          <a:p>
            <a:pPr eaLnBrk="1" hangingPunct="1"/>
            <a:endParaRPr lang="pt-BR" altLang="pt-BR" dirty="0"/>
          </a:p>
          <a:p>
            <a:pPr eaLnBrk="1" hangingPunct="1"/>
            <a:r>
              <a:rPr lang="pt-BR" altLang="pt-BR" dirty="0">
                <a:solidFill>
                  <a:srgbClr val="FF0000"/>
                </a:solidFill>
              </a:rPr>
              <a:t>Atentos </a:t>
            </a:r>
            <a:r>
              <a:rPr lang="pt-BR" altLang="pt-BR" dirty="0"/>
              <a:t>às tendências sociais nesta faixa etária e aos achados cutâneos que possam </a:t>
            </a:r>
            <a:r>
              <a:rPr lang="pt-BR" altLang="pt-BR" dirty="0">
                <a:solidFill>
                  <a:srgbClr val="FF0000"/>
                </a:solidFill>
              </a:rPr>
              <a:t>sinalizar comportamentos perigosos </a:t>
            </a:r>
            <a:r>
              <a:rPr lang="pt-BR" altLang="pt-BR" dirty="0"/>
              <a:t>nas redes sociais</a:t>
            </a:r>
          </a:p>
        </p:txBody>
      </p:sp>
      <p:sp>
        <p:nvSpPr>
          <p:cNvPr id="64515" name="Google Shape;249;p30">
            <a:extLst>
              <a:ext uri="{FF2B5EF4-FFF2-40B4-BE49-F238E27FC236}">
                <a16:creationId xmlns:a16="http://schemas.microsoft.com/office/drawing/2014/main" id="{80F0FF4F-8E42-0A35-80D2-A39ED81BE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100">
                <a:solidFill>
                  <a:srgbClr val="212121"/>
                </a:solidFill>
                <a:latin typeface="BlinkMacSystemFont"/>
              </a:rPr>
              <a:t>Young TK, Oza VS. Digital dermatoses: skin disorders engendered by social media in tweens and teens. Curr Opin Pediatr. 2021 Aug 1;33(4):373-379.</a:t>
            </a:r>
            <a:endParaRPr lang="pt-BR" altLang="pt-BR" sz="1100"/>
          </a:p>
        </p:txBody>
      </p:sp>
      <p:pic>
        <p:nvPicPr>
          <p:cNvPr id="64516" name="Imagem 11">
            <a:extLst>
              <a:ext uri="{FF2B5EF4-FFF2-40B4-BE49-F238E27FC236}">
                <a16:creationId xmlns:a16="http://schemas.microsoft.com/office/drawing/2014/main" id="{1E1AF2D0-6D84-BC88-2DC3-9420B103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650875"/>
            <a:ext cx="11066462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249;p30">
            <a:extLst>
              <a:ext uri="{FF2B5EF4-FFF2-40B4-BE49-F238E27FC236}">
                <a16:creationId xmlns:a16="http://schemas.microsoft.com/office/drawing/2014/main" id="{BB241E0D-B92D-92C6-7836-1EE23D543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100">
                <a:solidFill>
                  <a:srgbClr val="212121"/>
                </a:solidFill>
                <a:latin typeface="BlinkMacSystemFont"/>
              </a:rPr>
              <a:t>Yan AC. Current Trends in Social Media-Associated Skin Harm Among Children and Adolescents. Dermatol Clin. 2019 Apr;37(2):169-174</a:t>
            </a:r>
          </a:p>
        </p:txBody>
      </p:sp>
      <p:pic>
        <p:nvPicPr>
          <p:cNvPr id="65539" name="Imagem 16">
            <a:extLst>
              <a:ext uri="{FF2B5EF4-FFF2-40B4-BE49-F238E27FC236}">
                <a16:creationId xmlns:a16="http://schemas.microsoft.com/office/drawing/2014/main" id="{9CE1F279-59C5-C578-A004-CA9BDAAE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2185988"/>
            <a:ext cx="46418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Imagem 20">
            <a:extLst>
              <a:ext uri="{FF2B5EF4-FFF2-40B4-BE49-F238E27FC236}">
                <a16:creationId xmlns:a16="http://schemas.microsoft.com/office/drawing/2014/main" id="{0E9B8104-5CAC-93C5-51AD-D6D362DE1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695325"/>
            <a:ext cx="50736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07134787-3D2F-CE40-865E-A3072D083528}"/>
              </a:ext>
            </a:extLst>
          </p:cNvPr>
          <p:cNvSpPr/>
          <p:nvPr/>
        </p:nvSpPr>
        <p:spPr>
          <a:xfrm>
            <a:off x="1228725" y="5275263"/>
            <a:ext cx="5073650" cy="671512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249;p30">
            <a:extLst>
              <a:ext uri="{FF2B5EF4-FFF2-40B4-BE49-F238E27FC236}">
                <a16:creationId xmlns:a16="http://schemas.microsoft.com/office/drawing/2014/main" id="{0CF42559-62D9-A449-1BA8-1BD2DDBA5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100">
                <a:solidFill>
                  <a:srgbClr val="212121"/>
                </a:solidFill>
                <a:latin typeface="BlinkMacSystemFont"/>
              </a:rPr>
              <a:t>Yan AC. Current Trends in Social Media-Associated Skin Harm Among Children and Adolescents. Dermatol Clin. 2019 Apr;37(2):169-174</a:t>
            </a:r>
          </a:p>
        </p:txBody>
      </p:sp>
      <p:pic>
        <p:nvPicPr>
          <p:cNvPr id="66563" name="Imagem 16">
            <a:extLst>
              <a:ext uri="{FF2B5EF4-FFF2-40B4-BE49-F238E27FC236}">
                <a16:creationId xmlns:a16="http://schemas.microsoft.com/office/drawing/2014/main" id="{37B5F3EB-8626-C389-E950-F78BAC2B7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75"/>
            <a:ext cx="46418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172BE-030D-3040-A408-534F0411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5163" cy="43513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/>
              <a:t>Desafio da borracha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dirty="0"/>
              <a:t>Queimadura por fricção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dirty="0"/>
              <a:t>Enquanto o paciente fala alfabeto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dirty="0"/>
              <a:t>Erosões lineares, normalmente nas mãos, antebraços</a:t>
            </a:r>
          </a:p>
        </p:txBody>
      </p:sp>
      <p:pic>
        <p:nvPicPr>
          <p:cNvPr id="66565" name="Imagem 4">
            <a:extLst>
              <a:ext uri="{FF2B5EF4-FFF2-40B4-BE49-F238E27FC236}">
                <a16:creationId xmlns:a16="http://schemas.microsoft.com/office/drawing/2014/main" id="{32846E27-4BA7-5C54-A251-C38443AFB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008188"/>
            <a:ext cx="4362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249;p30">
            <a:extLst>
              <a:ext uri="{FF2B5EF4-FFF2-40B4-BE49-F238E27FC236}">
                <a16:creationId xmlns:a16="http://schemas.microsoft.com/office/drawing/2014/main" id="{A2CAC03A-9D15-1CD3-DC06-6587C5E81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6273800"/>
            <a:ext cx="553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1100">
                <a:solidFill>
                  <a:srgbClr val="212121"/>
                </a:solidFill>
                <a:latin typeface="BlinkMacSystemFont"/>
              </a:rPr>
              <a:t>Yan AC. Current Trends in Social Media-Associated Skin Harm Among Children and Adolescents. Dermatol Clin. 2019 Apr;37(2):169-174</a:t>
            </a:r>
          </a:p>
        </p:txBody>
      </p:sp>
      <p:pic>
        <p:nvPicPr>
          <p:cNvPr id="67587" name="Imagem 16">
            <a:extLst>
              <a:ext uri="{FF2B5EF4-FFF2-40B4-BE49-F238E27FC236}">
                <a16:creationId xmlns:a16="http://schemas.microsoft.com/office/drawing/2014/main" id="{DA2867D9-ECD4-01BC-3D26-28404ABFF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175"/>
            <a:ext cx="464185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DB4494-23A7-FF12-CFC0-87EBFBC97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7725" cy="43513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b="1" dirty="0"/>
              <a:t>Desafio Sal-Gelo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dirty="0"/>
              <a:t>Lesão térmica pelo gelo que é colocado junto com o sal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dirty="0"/>
              <a:t>Mantido enquanto o paciente tolerar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dirty="0"/>
              <a:t>Formato geométrico, eritema violáceo, bolhas, erosões</a:t>
            </a: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pt-BR" dirty="0"/>
          </a:p>
        </p:txBody>
      </p:sp>
      <p:pic>
        <p:nvPicPr>
          <p:cNvPr id="67589" name="Imagem 3">
            <a:extLst>
              <a:ext uri="{FF2B5EF4-FFF2-40B4-BE49-F238E27FC236}">
                <a16:creationId xmlns:a16="http://schemas.microsoft.com/office/drawing/2014/main" id="{F4F83B9F-A17B-4DB9-CE21-34331D97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2278063"/>
            <a:ext cx="458787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115;p6">
            <a:extLst>
              <a:ext uri="{FF2B5EF4-FFF2-40B4-BE49-F238E27FC236}">
                <a16:creationId xmlns:a16="http://schemas.microsoft.com/office/drawing/2014/main" id="{8C1949A3-DD50-6C07-77C0-EC330A4CA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História clínica</a:t>
            </a:r>
          </a:p>
        </p:txBody>
      </p:sp>
      <p:sp>
        <p:nvSpPr>
          <p:cNvPr id="116" name="Google Shape;116;p6">
            <a:extLst>
              <a:ext uri="{FF2B5EF4-FFF2-40B4-BE49-F238E27FC236}">
                <a16:creationId xmlns:a16="http://schemas.microsoft.com/office/drawing/2014/main" id="{8B47D57C-7E72-1797-58D2-F93C97DDA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indent="-20193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dk1"/>
              </a:buClr>
              <a:buSzPct val="1000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Feminino, 13 anos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indent="-20193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dk1"/>
              </a:buClr>
              <a:buSzPct val="100000"/>
              <a:defRPr/>
            </a:pPr>
            <a:r>
              <a:rPr lang="pt-BR" dirty="0"/>
              <a:t>QP: Bolhas na pele</a:t>
            </a:r>
          </a:p>
          <a:p>
            <a:pPr indent="-20193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dk1"/>
              </a:buClr>
              <a:buSzPct val="1000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Tempo de evolução: 2 meses</a:t>
            </a:r>
            <a:endParaRPr lang="pt-BR" dirty="0"/>
          </a:p>
          <a:p>
            <a:pPr indent="-20193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DB68CD4-D0F6-0BC8-E8AE-E32AE9C2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 descr="&quot;&quot;">
            <a:extLst>
              <a:ext uri="{FF2B5EF4-FFF2-40B4-BE49-F238E27FC236}">
                <a16:creationId xmlns:a16="http://schemas.microsoft.com/office/drawing/2014/main" id="{988F8515-75BE-D195-3606-0FE62DF855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5" name="Rectangle 1044" descr="&quot;&quot;">
            <a:extLst>
              <a:ext uri="{FF2B5EF4-FFF2-40B4-BE49-F238E27FC236}">
                <a16:creationId xmlns:a16="http://schemas.microsoft.com/office/drawing/2014/main" id="{5559B324-D2F0-6D05-DEF4-F859B68EF3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6" name="Título 1">
            <a:extLst>
              <a:ext uri="{FF2B5EF4-FFF2-40B4-BE49-F238E27FC236}">
                <a16:creationId xmlns:a16="http://schemas.microsoft.com/office/drawing/2014/main" id="{5DA98F88-DD2A-BB64-86E8-E94AF57A83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8245" y="1865673"/>
            <a:ext cx="9055509" cy="3987800"/>
          </a:xfrm>
        </p:spPr>
        <p:txBody>
          <a:bodyPr anchor="t"/>
          <a:lstStyle/>
          <a:p>
            <a:pPr algn="ctr" eaLnBrk="1" hangingPunct="1">
              <a:lnSpc>
                <a:spcPct val="150000"/>
              </a:lnSpc>
            </a:pPr>
            <a:br>
              <a:rPr lang="pt-BR" sz="36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pt-BR" sz="36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Dermatite </a:t>
            </a:r>
            <a:r>
              <a:rPr lang="pt-BR" sz="3600" dirty="0" err="1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artefacta</a:t>
            </a:r>
            <a:r>
              <a:rPr lang="pt-BR" sz="36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pode ser uma </a:t>
            </a:r>
            <a:r>
              <a:rPr lang="en-US" alt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alt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simuladora</a:t>
            </a:r>
            <a:r>
              <a:rPr lang="en-US" alt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alt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dermatopatologia</a:t>
            </a:r>
            <a:br>
              <a:rPr lang="en-US" altLang="pt-BR" sz="3600" b="1" dirty="0">
                <a:solidFill>
                  <a:srgbClr val="002060"/>
                </a:solidFill>
              </a:rPr>
            </a:br>
            <a:br>
              <a:rPr lang="en-US" altLang="pt-BR" sz="4000" b="1" dirty="0"/>
            </a:br>
            <a:endParaRPr lang="en-US" altLang="pt-BR" sz="2800" b="1" dirty="0">
              <a:solidFill>
                <a:srgbClr val="00206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91B3E81-3CEB-5746-BA79-C75F31C0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64" y="255638"/>
            <a:ext cx="3678004" cy="8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6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>
            <a:extLst>
              <a:ext uri="{FF2B5EF4-FFF2-40B4-BE49-F238E27FC236}">
                <a16:creationId xmlns:a16="http://schemas.microsoft.com/office/drawing/2014/main" id="{3B030700-F13D-44BA-1828-E30792437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382588"/>
            <a:ext cx="112045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/>
          <a:lstStyle>
            <a:lvl1pPr marL="1143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  <a:tab pos="9883775" algn="l"/>
                <a:tab pos="10333038" algn="l"/>
                <a:tab pos="10782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404040"/>
              </a:buClr>
              <a:buFont typeface="Times New Roman" panose="02020603050405020304" pitchFamily="18" charset="0"/>
              <a:buNone/>
            </a:pPr>
            <a:endParaRPr lang="pt-BR" alt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404040"/>
              </a:buClr>
              <a:buFont typeface="Times New Roman" panose="02020603050405020304" pitchFamily="18" charset="0"/>
              <a:buNone/>
            </a:pPr>
            <a:endParaRPr lang="pt-BR" altLang="pt-BR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404040"/>
              </a:buClr>
              <a:buFont typeface="Times New Roman" panose="02020603050405020304" pitchFamily="18" charset="0"/>
              <a:buNone/>
            </a:pPr>
            <a:r>
              <a:rPr lang="pt-BR" altLang="pt-BR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</a:p>
        </p:txBody>
      </p:sp>
      <p:sp>
        <p:nvSpPr>
          <p:cNvPr id="68611" name="Espaço Reservado para Conteúdo 3">
            <a:extLst>
              <a:ext uri="{FF2B5EF4-FFF2-40B4-BE49-F238E27FC236}">
                <a16:creationId xmlns:a16="http://schemas.microsoft.com/office/drawing/2014/main" id="{C27211F1-D544-15F0-F417-AF2FEB9885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320413"/>
            <a:ext cx="10515600" cy="3856550"/>
          </a:xfrm>
        </p:spPr>
        <p:txBody>
          <a:bodyPr/>
          <a:lstStyle/>
          <a:p>
            <a:pPr eaLnBrk="1" hangingPunct="1"/>
            <a:endParaRPr lang="pt-BR" altLang="pt-BR" dirty="0"/>
          </a:p>
          <a:p>
            <a:pPr eaLnBrk="1" hangingPunct="1"/>
            <a:r>
              <a:rPr lang="pt-BR" altLang="pt-BR" dirty="0"/>
              <a:t>Dra. Beatriz </a:t>
            </a:r>
            <a:r>
              <a:rPr lang="pt-BR" altLang="pt-BR" dirty="0" err="1"/>
              <a:t>Hornburg</a:t>
            </a:r>
            <a:endParaRPr lang="pt-BR" altLang="pt-BR" dirty="0"/>
          </a:p>
          <a:p>
            <a:pPr eaLnBrk="1" hangingPunct="1"/>
            <a:r>
              <a:rPr lang="pt-BR" altLang="pt-BR" dirty="0"/>
              <a:t>Dra. Tatiana Reinhardt</a:t>
            </a:r>
          </a:p>
          <a:p>
            <a:pPr eaLnBrk="1" hangingPunct="1"/>
            <a:r>
              <a:rPr lang="pt-BR" altLang="pt-BR" dirty="0"/>
              <a:t>Dra. Simone Muller</a:t>
            </a:r>
          </a:p>
          <a:p>
            <a:pPr eaLnBrk="1" hangingPunct="1"/>
            <a:r>
              <a:rPr lang="pt-BR" altLang="pt-BR" dirty="0"/>
              <a:t>Dra. Jaqueline </a:t>
            </a:r>
            <a:r>
              <a:rPr lang="pt-BR" altLang="pt-BR" dirty="0" err="1"/>
              <a:t>Stall</a:t>
            </a:r>
            <a:endParaRPr lang="pt-BR" alt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0769D52-D840-0878-D0C8-402C0402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32" name="Rectangle 7272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33" name="Rectangle 7272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DE335EEC-2C27-E0E1-BC82-D4C29E9A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2706" name="Picture 1" descr="Jardim com flores&#10;&#10;Descrição gerada automaticamente">
            <a:extLst>
              <a:ext uri="{FF2B5EF4-FFF2-40B4-BE49-F238E27FC236}">
                <a16:creationId xmlns:a16="http://schemas.microsoft.com/office/drawing/2014/main" id="{4640E0FF-1C96-BAFB-AB19-7C61319D6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r="19185" b="-2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63" b="41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121;p7">
            <a:extLst>
              <a:ext uri="{FF2B5EF4-FFF2-40B4-BE49-F238E27FC236}">
                <a16:creationId xmlns:a16="http://schemas.microsoft.com/office/drawing/2014/main" id="{4C4AB660-6A60-DC4D-1AB7-DB6018C3F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História clínica</a:t>
            </a:r>
          </a:p>
        </p:txBody>
      </p:sp>
      <p:sp>
        <p:nvSpPr>
          <p:cNvPr id="122" name="Google Shape;122;p7">
            <a:extLst>
              <a:ext uri="{FF2B5EF4-FFF2-40B4-BE49-F238E27FC236}">
                <a16:creationId xmlns:a16="http://schemas.microsoft.com/office/drawing/2014/main" id="{07DB5A0F-DCD8-7BBD-6499-73F7CBB89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Novas lesões com surgimento a cada 2 ou 3 dias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Observadas pela manhã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MMSS, MMII, abdome e tórax</a:t>
            </a:r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CEFF251-DF30-B36F-DB97-33DB3B6F0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27;p8">
            <a:extLst>
              <a:ext uri="{FF2B5EF4-FFF2-40B4-BE49-F238E27FC236}">
                <a16:creationId xmlns:a16="http://schemas.microsoft.com/office/drawing/2014/main" id="{76D9BD8C-27D9-9504-7610-C96DFB70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Exame físico</a:t>
            </a:r>
          </a:p>
        </p:txBody>
      </p:sp>
      <p:sp>
        <p:nvSpPr>
          <p:cNvPr id="128" name="Google Shape;128;p8">
            <a:extLst>
              <a:ext uri="{FF2B5EF4-FFF2-40B4-BE49-F238E27FC236}">
                <a16:creationId xmlns:a16="http://schemas.microsoft.com/office/drawing/2014/main" id="{03316578-AC25-2C50-0D8A-6F85C8B868BB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Bolhas, base eritematosa</a:t>
            </a: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Circulares ou ovaladas</a:t>
            </a: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Tamanho 3 a 5 cm</a:t>
            </a: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Alteração na pigmentação</a:t>
            </a:r>
            <a:endParaRPr lang="pt-BR" dirty="0"/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lang="pt-BR" dirty="0"/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dk1"/>
              </a:buClr>
              <a:buSzPts val="2800"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61C489-C3B4-7117-2694-B84A7DA70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133;p9">
            <a:extLst>
              <a:ext uri="{FF2B5EF4-FFF2-40B4-BE49-F238E27FC236}">
                <a16:creationId xmlns:a16="http://schemas.microsoft.com/office/drawing/2014/main" id="{D27FB34C-B556-9D30-66A9-B73D69930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331788"/>
            <a:ext cx="10515600" cy="1325562"/>
          </a:xfrm>
        </p:spPr>
        <p:txBody>
          <a:bodyPr lIns="91425" tIns="45700" rIns="91425" bIns="45700"/>
          <a:lstStyle/>
          <a:p>
            <a:pPr algn="ctr" eaLnBrk="1" hangingPunct="1">
              <a:buClr>
                <a:srgbClr val="000000"/>
              </a:buClr>
              <a:buSzPts val="44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História clínica</a:t>
            </a:r>
            <a:endParaRPr lang="pt-BR" altLang="pt-BR">
              <a:solidFill>
                <a:srgbClr val="002060"/>
              </a:solidFill>
            </a:endParaRPr>
          </a:p>
        </p:txBody>
      </p:sp>
      <p:sp>
        <p:nvSpPr>
          <p:cNvPr id="134" name="Google Shape;134;p9">
            <a:extLst>
              <a:ext uri="{FF2B5EF4-FFF2-40B4-BE49-F238E27FC236}">
                <a16:creationId xmlns:a16="http://schemas.microsoft.com/office/drawing/2014/main" id="{171796C9-D8FE-E56B-C73B-92C8821832F6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 lIns="91425" tIns="45700" rIns="91425" bIns="45700"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Ausência febre</a:t>
            </a:r>
          </a:p>
          <a:p>
            <a:pPr indent="-50800" eaLnBrk="1" fontAlgn="auto" hangingPunct="1"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None/>
              <a:defRPr/>
            </a:pPr>
            <a:endParaRPr lang="pt-BR" dirty="0">
              <a:latin typeface="Arial"/>
              <a:ea typeface="Arial"/>
              <a:cs typeface="Arial"/>
              <a:sym typeface="Arial"/>
            </a:endParaRPr>
          </a:p>
          <a:p>
            <a:pPr eaLnBrk="1" fontAlgn="auto" hangingPunct="1">
              <a:spcAft>
                <a:spcPts val="0"/>
              </a:spcAft>
              <a:buClr>
                <a:schemeClr val="dk1"/>
              </a:buClr>
              <a:buSzPts val="2800"/>
              <a:defRPr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Sem outros sinais ou sintomas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CECF96-11B9-541A-4ED0-8EA198D5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39;p10">
            <a:extLst>
              <a:ext uri="{FF2B5EF4-FFF2-40B4-BE49-F238E27FC236}">
                <a16:creationId xmlns:a16="http://schemas.microsoft.com/office/drawing/2014/main" id="{0C70E38C-0CAA-82C5-8DFA-AB3B940225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lIns="91425" tIns="45700" rIns="91425" bIns="45700"/>
          <a:lstStyle/>
          <a:p>
            <a:pPr eaLnBrk="1" hangingPunct="1">
              <a:buClr>
                <a:srgbClr val="000000"/>
              </a:buClr>
              <a:buSzPts val="6000"/>
            </a:pPr>
            <a:r>
              <a:rPr lang="pt-BR" altLang="pt-B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Imagem clínica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6E657DC-64F4-BFFA-2605-79B60DE1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50"/>
            <a:ext cx="3449811" cy="8392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oogle Shape;150;p12">
            <a:extLst>
              <a:ext uri="{FF2B5EF4-FFF2-40B4-BE49-F238E27FC236}">
                <a16:creationId xmlns:a16="http://schemas.microsoft.com/office/drawing/2014/main" id="{EAB60F25-D521-96C8-9C75-4927B78FE3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" b="25075"/>
          <a:stretch>
            <a:fillRect/>
          </a:stretch>
        </p:blipFill>
        <p:spPr bwMode="auto">
          <a:xfrm>
            <a:off x="0" y="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582</Words>
  <Application>Microsoft Office PowerPoint</Application>
  <PresentationFormat>Widescreen</PresentationFormat>
  <Paragraphs>124</Paragraphs>
  <Slides>42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8" baseType="lpstr">
      <vt:lpstr>Arial</vt:lpstr>
      <vt:lpstr>BlinkMacSystemFont</vt:lpstr>
      <vt:lpstr>Calibri</vt:lpstr>
      <vt:lpstr>Calibri Light</vt:lpstr>
      <vt:lpstr>Times New Roman</vt:lpstr>
      <vt:lpstr>Tema do Office</vt:lpstr>
      <vt:lpstr>SILADEPA  Grandes Simuladores em Dermatopatologia  Karina Munhoz Joinville – SC </vt:lpstr>
      <vt:lpstr> Declaro não possuir conflito de interesse</vt:lpstr>
      <vt:lpstr>História clínica</vt:lpstr>
      <vt:lpstr>História clínica</vt:lpstr>
      <vt:lpstr>História clínica</vt:lpstr>
      <vt:lpstr>Exame físico</vt:lpstr>
      <vt:lpstr>História clínica</vt:lpstr>
      <vt:lpstr>Imagem clínica</vt:lpstr>
      <vt:lpstr>Apresentação do PowerPoint</vt:lpstr>
      <vt:lpstr>Histologia</vt:lpstr>
      <vt:lpstr>Apresentação do PowerPoint</vt:lpstr>
      <vt:lpstr>Apresentação do PowerPoint</vt:lpstr>
      <vt:lpstr>Apresentação do PowerPoint</vt:lpstr>
      <vt:lpstr>Apresentação do PowerPoint</vt:lpstr>
      <vt:lpstr>Hipóteses diagnósticas</vt:lpstr>
      <vt:lpstr>Apresentação do PowerPoint</vt:lpstr>
      <vt:lpstr>Hipóteses diagnósticas</vt:lpstr>
      <vt:lpstr>Imunofluorescência direta</vt:lpstr>
      <vt:lpstr>Hipóteses diagnósticas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Correlação clínico-patológica</vt:lpstr>
      <vt:lpstr> Dermatite artefacta? </vt:lpstr>
      <vt:lpstr>Apresentação do PowerPoint</vt:lpstr>
      <vt:lpstr>Informações clínicas</vt:lpstr>
      <vt:lpstr>Informações clínicas</vt:lpstr>
      <vt:lpstr> Dermatite artefacta  “Desafio do desodorante”</vt:lpstr>
      <vt:lpstr>Apresentação do PowerPoint</vt:lpstr>
      <vt:lpstr> “Desafio do desodorante”</vt:lpstr>
      <vt:lpstr> “Desafio do desodorante”</vt:lpstr>
      <vt:lpstr>Apresentação do PowerPoint</vt:lpstr>
      <vt:lpstr>Óbitos por inalação de desodorante ...</vt:lpstr>
      <vt:lpstr>Apresentação do PowerPoint</vt:lpstr>
      <vt:lpstr>Apresentação do PowerPoint</vt:lpstr>
      <vt:lpstr>Apresentação do PowerPoint</vt:lpstr>
      <vt:lpstr>Apresentação do PowerPoint</vt:lpstr>
      <vt:lpstr> Dermatite artefacta pode ser uma grande simuladora em dermatopatologia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Karina Munhoz</dc:creator>
  <cp:lastModifiedBy>Acir Coelho l HSR Advocacia</cp:lastModifiedBy>
  <cp:revision>56</cp:revision>
  <dcterms:created xsi:type="dcterms:W3CDTF">2023-09-06T19:54:26Z</dcterms:created>
  <dcterms:modified xsi:type="dcterms:W3CDTF">2024-05-31T14:53:50Z</dcterms:modified>
</cp:coreProperties>
</file>